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57" r:id="rId5"/>
    <p:sldId id="258" r:id="rId6"/>
    <p:sldId id="259" r:id="rId7"/>
    <p:sldId id="261" r:id="rId8"/>
    <p:sldId id="262" r:id="rId9"/>
    <p:sldId id="263" r:id="rId10"/>
    <p:sldId id="260" r:id="rId11"/>
    <p:sldId id="264" r:id="rId12"/>
    <p:sldId id="276" r:id="rId13"/>
    <p:sldId id="277" r:id="rId14"/>
    <p:sldId id="267" r:id="rId15"/>
    <p:sldId id="268" r:id="rId16"/>
    <p:sldId id="278" r:id="rId17"/>
    <p:sldId id="279" r:id="rId18"/>
    <p:sldId id="269" r:id="rId19"/>
    <p:sldId id="281" r:id="rId20"/>
    <p:sldId id="283" r:id="rId21"/>
    <p:sldId id="28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E7DC"/>
    <a:srgbClr val="E6D6C4"/>
    <a:srgbClr val="E0CBB4"/>
    <a:srgbClr val="E3D0BB"/>
    <a:srgbClr val="EEE3D6"/>
    <a:srgbClr val="C5A37E"/>
    <a:srgbClr val="9C6D3A"/>
    <a:srgbClr val="754200"/>
    <a:srgbClr val="794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605" autoAdjust="0"/>
  </p:normalViewPr>
  <p:slideViewPr>
    <p:cSldViewPr snapToGrid="0">
      <p:cViewPr varScale="1">
        <p:scale>
          <a:sx n="69" d="100"/>
          <a:sy n="69" d="100"/>
        </p:scale>
        <p:origin x="1234"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81C01-FC9C-48FF-8EAA-115CE295AB48}" type="datetimeFigureOut">
              <a:rPr lang="en-US" smtClean="0"/>
              <a:t>7/20/2023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12223E-D7EA-4BA8-A141-A206586F2EA4}" type="slidenum">
              <a:rPr lang="en-US" smtClean="0"/>
              <a:t>‹#›</a:t>
            </a:fld>
            <a:endParaRPr lang="en-US" dirty="0"/>
          </a:p>
        </p:txBody>
      </p:sp>
    </p:spTree>
    <p:extLst>
      <p:ext uri="{BB962C8B-B14F-4D97-AF65-F5344CB8AC3E}">
        <p14:creationId xmlns:p14="http://schemas.microsoft.com/office/powerpoint/2010/main" val="2901904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dirty="0"/>
          </a:p>
        </p:txBody>
      </p:sp>
    </p:spTree>
    <p:extLst>
      <p:ext uri="{BB962C8B-B14F-4D97-AF65-F5344CB8AC3E}">
        <p14:creationId xmlns:p14="http://schemas.microsoft.com/office/powerpoint/2010/main" val="3169295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dirty="0"/>
          </a:p>
        </p:txBody>
      </p:sp>
    </p:spTree>
    <p:extLst>
      <p:ext uri="{BB962C8B-B14F-4D97-AF65-F5344CB8AC3E}">
        <p14:creationId xmlns:p14="http://schemas.microsoft.com/office/powerpoint/2010/main" val="4175202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dirty="0"/>
          </a:p>
        </p:txBody>
      </p:sp>
    </p:spTree>
    <p:extLst>
      <p:ext uri="{BB962C8B-B14F-4D97-AF65-F5344CB8AC3E}">
        <p14:creationId xmlns:p14="http://schemas.microsoft.com/office/powerpoint/2010/main" val="2345910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dirty="0"/>
          </a:p>
        </p:txBody>
      </p:sp>
    </p:spTree>
    <p:extLst>
      <p:ext uri="{BB962C8B-B14F-4D97-AF65-F5344CB8AC3E}">
        <p14:creationId xmlns:p14="http://schemas.microsoft.com/office/powerpoint/2010/main" val="3546685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Organizing the World Cup tour at Qatar University</a:t>
            </a:r>
            <a:r>
              <a:rPr lang="en-US" sz="1200" kern="1200" dirty="0" smtClean="0">
                <a:solidFill>
                  <a:schemeClr val="tx1"/>
                </a:solidFill>
                <a:effectLst/>
                <a:latin typeface="+mn-lt"/>
                <a:ea typeface="+mn-ea"/>
                <a:cs typeface="+mn-cs"/>
              </a:rPr>
              <a:t>: The University, in collaboration with the Supreme Committee for Delivery and Legacy, hosted the World Cup promotional tour event, which featured the original World Trophy, one of the most well-known football symbols in the world, on the university campus. The Golden Trophy was available for close observation by students, academic staff, and administrators, who also got the chance to take photos with the Trophy.</a:t>
            </a:r>
          </a:p>
          <a:p>
            <a:endParaRPr lang="en-US" dirty="0" smtClean="0"/>
          </a:p>
          <a:p>
            <a:pPr lvl="0" rtl="0"/>
            <a:r>
              <a:rPr lang="en-US" sz="1200" b="1" kern="1200" dirty="0" smtClean="0">
                <a:solidFill>
                  <a:schemeClr val="tx1"/>
                </a:solidFill>
                <a:effectLst/>
                <a:latin typeface="+mn-lt"/>
                <a:ea typeface="+mn-ea"/>
                <a:cs typeface="+mn-cs"/>
              </a:rPr>
              <a:t>Conducting Courses and Workshops for Volunteers to Ensure the Success of the World Cup</a:t>
            </a:r>
            <a:r>
              <a:rPr lang="en-US" sz="1200" kern="1200" dirty="0" smtClean="0">
                <a:solidFill>
                  <a:schemeClr val="tx1"/>
                </a:solidFill>
                <a:effectLst/>
                <a:latin typeface="+mn-lt"/>
                <a:ea typeface="+mn-ea"/>
                <a:cs typeface="+mn-cs"/>
              </a:rPr>
              <a:t>: As part of QU’s Core Curriculum Program participation in the Qatar 2022 FIFA World Cup through offering the community service-based learning course UNIV220 to its students, the Core Curriculum Program, in collaboration with the Supreme Committee for Delivery and Legacy, organized an event to support and assist more than 300 students in the volunteer registration process. This event took place at Ibn </a:t>
            </a:r>
            <a:r>
              <a:rPr lang="en-US" sz="1200" kern="1200" dirty="0" err="1" smtClean="0">
                <a:solidFill>
                  <a:schemeClr val="tx1"/>
                </a:solidFill>
                <a:effectLst/>
                <a:latin typeface="+mn-lt"/>
                <a:ea typeface="+mn-ea"/>
                <a:cs typeface="+mn-cs"/>
              </a:rPr>
              <a:t>Khaldon</a:t>
            </a:r>
            <a:r>
              <a:rPr lang="en-US" sz="1200" kern="1200" dirty="0" smtClean="0">
                <a:solidFill>
                  <a:schemeClr val="tx1"/>
                </a:solidFill>
                <a:effectLst/>
                <a:latin typeface="+mn-lt"/>
                <a:ea typeface="+mn-ea"/>
                <a:cs typeface="+mn-cs"/>
              </a:rPr>
              <a:t> Building from September 11th to 14th, 2022. The student registration process began in June, and most of them received volunteer offers at World Cup stadiums after passing personal interviews with FIFA. The students started volunteering at the stadiums in November, coinciding with the start of the World Cup, under the supervision of faculty members from Qatar University's Core Curriculum Program. The statistics for QU’s volunteers in particular at the World Cup are provided below:</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total number of people registered in the database for the tournament was 3363 people from Qatar University.</a:t>
            </a:r>
          </a:p>
          <a:p>
            <a:endParaRPr lang="en-U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dirty="0"/>
          </a:p>
        </p:txBody>
      </p:sp>
    </p:spTree>
    <p:extLst>
      <p:ext uri="{BB962C8B-B14F-4D97-AF65-F5344CB8AC3E}">
        <p14:creationId xmlns:p14="http://schemas.microsoft.com/office/powerpoint/2010/main" val="2468866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dirty="0"/>
          </a:p>
        </p:txBody>
      </p:sp>
    </p:spTree>
    <p:extLst>
      <p:ext uri="{BB962C8B-B14F-4D97-AF65-F5344CB8AC3E}">
        <p14:creationId xmlns:p14="http://schemas.microsoft.com/office/powerpoint/2010/main" val="2621435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dirty="0"/>
          </a:p>
        </p:txBody>
      </p:sp>
    </p:spTree>
    <p:extLst>
      <p:ext uri="{BB962C8B-B14F-4D97-AF65-F5344CB8AC3E}">
        <p14:creationId xmlns:p14="http://schemas.microsoft.com/office/powerpoint/2010/main" val="1635105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dirty="0"/>
          </a:p>
        </p:txBody>
      </p:sp>
    </p:spTree>
    <p:extLst>
      <p:ext uri="{BB962C8B-B14F-4D97-AF65-F5344CB8AC3E}">
        <p14:creationId xmlns:p14="http://schemas.microsoft.com/office/powerpoint/2010/main" val="3400718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dirty="0"/>
          </a:p>
        </p:txBody>
      </p:sp>
    </p:spTree>
    <p:extLst>
      <p:ext uri="{BB962C8B-B14F-4D97-AF65-F5344CB8AC3E}">
        <p14:creationId xmlns:p14="http://schemas.microsoft.com/office/powerpoint/2010/main" val="117350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dirty="0"/>
          </a:p>
        </p:txBody>
      </p:sp>
    </p:spTree>
    <p:extLst>
      <p:ext uri="{BB962C8B-B14F-4D97-AF65-F5344CB8AC3E}">
        <p14:creationId xmlns:p14="http://schemas.microsoft.com/office/powerpoint/2010/main" val="1617255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dirty="0"/>
          </a:p>
        </p:txBody>
      </p:sp>
    </p:spTree>
    <p:extLst>
      <p:ext uri="{BB962C8B-B14F-4D97-AF65-F5344CB8AC3E}">
        <p14:creationId xmlns:p14="http://schemas.microsoft.com/office/powerpoint/2010/main" val="1238087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dirty="0"/>
          </a:p>
        </p:txBody>
      </p:sp>
    </p:spTree>
    <p:extLst>
      <p:ext uri="{BB962C8B-B14F-4D97-AF65-F5344CB8AC3E}">
        <p14:creationId xmlns:p14="http://schemas.microsoft.com/office/powerpoint/2010/main" val="523077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Qatar's hosting of the 2022 FIFA World Cup is a story of challenge and determination, marked by success and excellence that have left long-lasting imprints on the pages of history. Since the moment of its announcement as the host nation in 2010, Qatar pledged to deliver an exceptional edition of the tournament. It set its goals, worked determinedly day and night, and fulfilled its promises. Its motto, "Expect Amazing ", was evident in all aspects, reflected in the impressive organization, smooth execution, large-scale attendance of spectators, and successful management of the tournament from its opening to its closing.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view of its prominent position as the main national institution of higher education in the country that serves as a center of knowledge and a house of expertise, Qatar University participated alongside other State institutions in preparing for hosting the world's largest sports event, Qatar 2022 World Cup. The University conducted research and studies, organized seminars and workshops, provided ideas and consultations, and contributed to the success of the event, showcasing the State's ability to manage this global event and deliver a unique edition that the world has never witnessed before. We firmly believe in excellence and pursue it as a way of life and work approach and style.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University's engagement was not limited to the preparation phase but extended to the heart of the sporting event, becoming an integral part of it. The University hosted the national teams of Argentina and Spain, providing them with accommodation, training facilities, and luxurious arrangements comparable to the finest hotels in the world. Additionally, the University hosted the training sessions of the Swiss and Dutch national teams without accommodation.</a:t>
            </a:r>
          </a:p>
          <a:p>
            <a:r>
              <a:rPr lang="en-US" sz="1200" kern="1200" dirty="0" smtClean="0">
                <a:solidFill>
                  <a:schemeClr val="tx1"/>
                </a:solidFill>
                <a:effectLst/>
                <a:latin typeface="+mn-lt"/>
                <a:ea typeface="+mn-ea"/>
                <a:cs typeface="+mn-cs"/>
              </a:rPr>
              <a:t>The selection of Qatar University to host these teams and the competition of these sports teams to be hosted by QU was based on its world-class sports infrastructure and specifications. The University also organized various events and programs to enrich campus life during the World Cup. For example, it held special activities for the international volunteers coming to Qatar, welcoming them at the University through entertainment programs to provide them respite after organizing matches and accompanying delegations, among other initiatives. This report will highlight the benefits, lessons learned, experiences, and relevant statistics associated with these efforts.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dirty="0"/>
          </a:p>
        </p:txBody>
      </p:sp>
    </p:spTree>
    <p:extLst>
      <p:ext uri="{BB962C8B-B14F-4D97-AF65-F5344CB8AC3E}">
        <p14:creationId xmlns:p14="http://schemas.microsoft.com/office/powerpoint/2010/main" val="849509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 text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dirty="0"/>
          </a:p>
        </p:txBody>
      </p:sp>
    </p:spTree>
    <p:extLst>
      <p:ext uri="{BB962C8B-B14F-4D97-AF65-F5344CB8AC3E}">
        <p14:creationId xmlns:p14="http://schemas.microsoft.com/office/powerpoint/2010/main" val="3147520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Add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dirty="0"/>
          </a:p>
        </p:txBody>
      </p:sp>
    </p:spTree>
    <p:extLst>
      <p:ext uri="{BB962C8B-B14F-4D97-AF65-F5344CB8AC3E}">
        <p14:creationId xmlns:p14="http://schemas.microsoft.com/office/powerpoint/2010/main" val="876972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kern="1200" dirty="0" smtClean="0">
                <a:solidFill>
                  <a:schemeClr val="tx1"/>
                </a:solidFill>
                <a:effectLst/>
                <a:latin typeface="+mn-lt"/>
                <a:ea typeface="+mn-ea"/>
                <a:cs typeface="+mn-cs"/>
              </a:rPr>
              <a:t>Collaboration:</a:t>
            </a:r>
          </a:p>
          <a:p>
            <a:pPr lvl="0" rtl="0"/>
            <a:r>
              <a:rPr lang="en-US" sz="1200" kern="1200" dirty="0" smtClean="0">
                <a:solidFill>
                  <a:schemeClr val="tx1"/>
                </a:solidFill>
                <a:effectLst/>
                <a:latin typeface="+mn-lt"/>
                <a:ea typeface="+mn-ea"/>
                <a:cs typeface="+mn-cs"/>
              </a:rPr>
              <a:t>the World Cup provided QU with opportunities to forge new collaborations, memorandums of understanding, and partnerships with various academic and non-academic institutions, both governmental and private. For instance, a memorandum of understanding was signed with the Ministry of Culture and Sports to strengthen cooperation, specifically in the development, organization, management, and implementation of training programs for professionals in the sports industry.</a:t>
            </a:r>
          </a:p>
          <a:p>
            <a:pPr lvl="0" rtl="0"/>
            <a:r>
              <a:rPr lang="en-US" sz="1200" kern="1200" dirty="0" smtClean="0">
                <a:solidFill>
                  <a:schemeClr val="tx1"/>
                </a:solidFill>
                <a:effectLst/>
                <a:latin typeface="+mn-lt"/>
                <a:ea typeface="+mn-ea"/>
                <a:cs typeface="+mn-cs"/>
              </a:rPr>
              <a:t>Papers: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Creating opportunities for research collaboration with international research organizations, facilitating knowledge exchange and improvement of practices. </a:t>
            </a:r>
          </a:p>
          <a:p>
            <a:pPr lvl="0" rtl="0"/>
            <a:r>
              <a:rPr lang="en-US" sz="1200" kern="1200" dirty="0" smtClean="0">
                <a:solidFill>
                  <a:schemeClr val="tx1"/>
                </a:solidFill>
                <a:effectLst/>
                <a:latin typeface="+mn-lt"/>
                <a:ea typeface="+mn-ea"/>
                <a:cs typeface="+mn-cs"/>
              </a:rPr>
              <a:t>Research and funding:</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Increasing funding and resources for research projects related to health and well-being during the tournament, leading to advancements in this field.</a:t>
            </a:r>
          </a:p>
          <a:p>
            <a:pPr lvl="0" rt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Consequently, the recognition of Qatar University and its research programs as well as its scientific reputation has increased.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dirty="0"/>
          </a:p>
        </p:txBody>
      </p:sp>
    </p:spTree>
    <p:extLst>
      <p:ext uri="{BB962C8B-B14F-4D97-AF65-F5344CB8AC3E}">
        <p14:creationId xmlns:p14="http://schemas.microsoft.com/office/powerpoint/2010/main" val="3594628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B9B650-47E7-4382-91ED-294F4FC82058}" type="datetimeFigureOut">
              <a:rPr lang="en-US" smtClean="0"/>
              <a:t>7/20/2023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8B2D35-4162-4C65-91EA-09AECE8C19CD}" type="slidenum">
              <a:rPr lang="en-US" smtClean="0"/>
              <a:t>‹#›</a:t>
            </a:fld>
            <a:endParaRPr lang="en-US" dirty="0"/>
          </a:p>
        </p:txBody>
      </p:sp>
    </p:spTree>
    <p:extLst>
      <p:ext uri="{BB962C8B-B14F-4D97-AF65-F5344CB8AC3E}">
        <p14:creationId xmlns:p14="http://schemas.microsoft.com/office/powerpoint/2010/main" val="1697660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B9B650-47E7-4382-91ED-294F4FC82058}" type="datetimeFigureOut">
              <a:rPr lang="en-US" smtClean="0"/>
              <a:t>7/20/2023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8B2D35-4162-4C65-91EA-09AECE8C19CD}" type="slidenum">
              <a:rPr lang="en-US" smtClean="0"/>
              <a:t>‹#›</a:t>
            </a:fld>
            <a:endParaRPr lang="en-US" dirty="0"/>
          </a:p>
        </p:txBody>
      </p:sp>
    </p:spTree>
    <p:extLst>
      <p:ext uri="{BB962C8B-B14F-4D97-AF65-F5344CB8AC3E}">
        <p14:creationId xmlns:p14="http://schemas.microsoft.com/office/powerpoint/2010/main" val="2701236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B9B650-47E7-4382-91ED-294F4FC82058}" type="datetimeFigureOut">
              <a:rPr lang="en-US" smtClean="0"/>
              <a:t>7/20/2023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8B2D35-4162-4C65-91EA-09AECE8C19CD}" type="slidenum">
              <a:rPr lang="en-US" smtClean="0"/>
              <a:t>‹#›</a:t>
            </a:fld>
            <a:endParaRPr lang="en-US" dirty="0"/>
          </a:p>
        </p:txBody>
      </p:sp>
    </p:spTree>
    <p:extLst>
      <p:ext uri="{BB962C8B-B14F-4D97-AF65-F5344CB8AC3E}">
        <p14:creationId xmlns:p14="http://schemas.microsoft.com/office/powerpoint/2010/main" val="4238762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247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B9B650-47E7-4382-91ED-294F4FC82058}" type="datetimeFigureOut">
              <a:rPr lang="en-US" smtClean="0"/>
              <a:t>7/20/2023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8B2D35-4162-4C65-91EA-09AECE8C19CD}" type="slidenum">
              <a:rPr lang="en-US" smtClean="0"/>
              <a:t>‹#›</a:t>
            </a:fld>
            <a:endParaRPr lang="en-US" dirty="0"/>
          </a:p>
        </p:txBody>
      </p:sp>
    </p:spTree>
    <p:extLst>
      <p:ext uri="{BB962C8B-B14F-4D97-AF65-F5344CB8AC3E}">
        <p14:creationId xmlns:p14="http://schemas.microsoft.com/office/powerpoint/2010/main" val="3458280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2B9B650-47E7-4382-91ED-294F4FC82058}" type="datetimeFigureOut">
              <a:rPr lang="en-US" smtClean="0"/>
              <a:t>7/20/2023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8B2D35-4162-4C65-91EA-09AECE8C19CD}" type="slidenum">
              <a:rPr lang="en-US" smtClean="0"/>
              <a:t>‹#›</a:t>
            </a:fld>
            <a:endParaRPr lang="en-US" dirty="0"/>
          </a:p>
        </p:txBody>
      </p:sp>
    </p:spTree>
    <p:extLst>
      <p:ext uri="{BB962C8B-B14F-4D97-AF65-F5344CB8AC3E}">
        <p14:creationId xmlns:p14="http://schemas.microsoft.com/office/powerpoint/2010/main" val="2198366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B9B650-47E7-4382-91ED-294F4FC82058}" type="datetimeFigureOut">
              <a:rPr lang="en-US" smtClean="0"/>
              <a:t>7/20/2023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8B2D35-4162-4C65-91EA-09AECE8C19CD}" type="slidenum">
              <a:rPr lang="en-US" smtClean="0"/>
              <a:t>‹#›</a:t>
            </a:fld>
            <a:endParaRPr lang="en-US" dirty="0"/>
          </a:p>
        </p:txBody>
      </p:sp>
    </p:spTree>
    <p:extLst>
      <p:ext uri="{BB962C8B-B14F-4D97-AF65-F5344CB8AC3E}">
        <p14:creationId xmlns:p14="http://schemas.microsoft.com/office/powerpoint/2010/main" val="3776344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B9B650-47E7-4382-91ED-294F4FC82058}" type="datetimeFigureOut">
              <a:rPr lang="en-US" smtClean="0"/>
              <a:t>7/20/2023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8B2D35-4162-4C65-91EA-09AECE8C19CD}" type="slidenum">
              <a:rPr lang="en-US" smtClean="0"/>
              <a:t>‹#›</a:t>
            </a:fld>
            <a:endParaRPr lang="en-US" dirty="0"/>
          </a:p>
        </p:txBody>
      </p:sp>
    </p:spTree>
    <p:extLst>
      <p:ext uri="{BB962C8B-B14F-4D97-AF65-F5344CB8AC3E}">
        <p14:creationId xmlns:p14="http://schemas.microsoft.com/office/powerpoint/2010/main" val="546707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B9B650-47E7-4382-91ED-294F4FC82058}" type="datetimeFigureOut">
              <a:rPr lang="en-US" smtClean="0"/>
              <a:t>7/20/2023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58B2D35-4162-4C65-91EA-09AECE8C19CD}" type="slidenum">
              <a:rPr lang="en-US" smtClean="0"/>
              <a:t>‹#›</a:t>
            </a:fld>
            <a:endParaRPr lang="en-US" dirty="0"/>
          </a:p>
        </p:txBody>
      </p:sp>
    </p:spTree>
    <p:extLst>
      <p:ext uri="{BB962C8B-B14F-4D97-AF65-F5344CB8AC3E}">
        <p14:creationId xmlns:p14="http://schemas.microsoft.com/office/powerpoint/2010/main" val="2266329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B9B650-47E7-4382-91ED-294F4FC82058}" type="datetimeFigureOut">
              <a:rPr lang="en-US" smtClean="0"/>
              <a:t>7/20/2023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58B2D35-4162-4C65-91EA-09AECE8C19CD}" type="slidenum">
              <a:rPr lang="en-US" smtClean="0"/>
              <a:t>‹#›</a:t>
            </a:fld>
            <a:endParaRPr lang="en-US" dirty="0"/>
          </a:p>
        </p:txBody>
      </p:sp>
    </p:spTree>
    <p:extLst>
      <p:ext uri="{BB962C8B-B14F-4D97-AF65-F5344CB8AC3E}">
        <p14:creationId xmlns:p14="http://schemas.microsoft.com/office/powerpoint/2010/main" val="248084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2B9B650-47E7-4382-91ED-294F4FC82058}" type="datetimeFigureOut">
              <a:rPr lang="en-US" smtClean="0"/>
              <a:t>7/20/2023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8B2D35-4162-4C65-91EA-09AECE8C19CD}" type="slidenum">
              <a:rPr lang="en-US" smtClean="0"/>
              <a:t>‹#›</a:t>
            </a:fld>
            <a:endParaRPr lang="en-US" dirty="0"/>
          </a:p>
        </p:txBody>
      </p:sp>
    </p:spTree>
    <p:extLst>
      <p:ext uri="{BB962C8B-B14F-4D97-AF65-F5344CB8AC3E}">
        <p14:creationId xmlns:p14="http://schemas.microsoft.com/office/powerpoint/2010/main" val="2931263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2B9B650-47E7-4382-91ED-294F4FC82058}" type="datetimeFigureOut">
              <a:rPr lang="en-US" smtClean="0"/>
              <a:t>7/20/2023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8B2D35-4162-4C65-91EA-09AECE8C19CD}" type="slidenum">
              <a:rPr lang="en-US" smtClean="0"/>
              <a:t>‹#›</a:t>
            </a:fld>
            <a:endParaRPr lang="en-US" dirty="0"/>
          </a:p>
        </p:txBody>
      </p:sp>
    </p:spTree>
    <p:extLst>
      <p:ext uri="{BB962C8B-B14F-4D97-AF65-F5344CB8AC3E}">
        <p14:creationId xmlns:p14="http://schemas.microsoft.com/office/powerpoint/2010/main" val="2145178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B9B650-47E7-4382-91ED-294F4FC82058}" type="datetimeFigureOut">
              <a:rPr lang="en-US" smtClean="0"/>
              <a:t>7/20/2023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B2D35-4162-4C65-91EA-09AECE8C19CD}" type="slidenum">
              <a:rPr lang="en-US" smtClean="0"/>
              <a:t>‹#›</a:t>
            </a:fld>
            <a:endParaRPr lang="en-US" dirty="0"/>
          </a:p>
        </p:txBody>
      </p:sp>
    </p:spTree>
    <p:extLst>
      <p:ext uri="{BB962C8B-B14F-4D97-AF65-F5344CB8AC3E}">
        <p14:creationId xmlns:p14="http://schemas.microsoft.com/office/powerpoint/2010/main" val="3423302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20.pn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29.jpeg"/><Relationship Id="rId4" Type="http://schemas.openxmlformats.org/officeDocument/2006/relationships/image" Target="../media/image28.em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w="7620">
            <a:solidFill>
              <a:srgbClr val="FFFFFF">
                <a:alpha val="64000"/>
              </a:srgbClr>
            </a:solidFill>
            <a:prstDash val="solid"/>
          </a:ln>
        </p:spPr>
      </p:sp>
      <p:sp>
        <p:nvSpPr>
          <p:cNvPr id="4" name="Text 1"/>
          <p:cNvSpPr/>
          <p:nvPr/>
        </p:nvSpPr>
        <p:spPr>
          <a:xfrm>
            <a:off x="272716" y="1438042"/>
            <a:ext cx="7074569" cy="3257155"/>
          </a:xfrm>
          <a:prstGeom prst="rect">
            <a:avLst/>
          </a:prstGeom>
          <a:noFill/>
          <a:ln/>
        </p:spPr>
        <p:txBody>
          <a:bodyPr wrap="square" rtlCol="0" anchor="t"/>
          <a:lstStyle/>
          <a:p>
            <a:pPr>
              <a:lnSpc>
                <a:spcPts val="5686"/>
              </a:lnSpc>
            </a:pPr>
            <a:r>
              <a:rPr lang="en-US" sz="3600" dirty="0">
                <a:solidFill>
                  <a:srgbClr val="312F2B"/>
                </a:solidFill>
                <a:effectLst>
                  <a:outerShdw blurRad="38100" dist="38100" dir="2700000" algn="tl">
                    <a:srgbClr val="000000">
                      <a:alpha val="43137"/>
                    </a:srgbClr>
                  </a:outerShdw>
                </a:effectLst>
                <a:latin typeface="Georgia" pitchFamily="34" charset="0"/>
                <a:ea typeface="Georgia" pitchFamily="34" charset="-122"/>
                <a:cs typeface="Georgia" pitchFamily="34" charset="-120"/>
              </a:rPr>
              <a:t>Game Changers</a:t>
            </a:r>
            <a:r>
              <a:rPr lang="en-US" sz="3600" dirty="0">
                <a:solidFill>
                  <a:srgbClr val="312F2B"/>
                </a:solidFill>
                <a:latin typeface="Georgia" pitchFamily="34" charset="0"/>
                <a:ea typeface="Georgia" pitchFamily="34" charset="-122"/>
                <a:cs typeface="Georgia" pitchFamily="34" charset="-120"/>
              </a:rPr>
              <a:t>: How Hosting National Teams during the World Cup Propelled Qatar University to Global Prominence</a:t>
            </a:r>
            <a:endParaRPr lang="en-US" sz="3600" dirty="0"/>
          </a:p>
        </p:txBody>
      </p:sp>
      <p:sp>
        <p:nvSpPr>
          <p:cNvPr id="5" name="Text 2"/>
          <p:cNvSpPr/>
          <p:nvPr/>
        </p:nvSpPr>
        <p:spPr>
          <a:xfrm>
            <a:off x="694333" y="5308402"/>
            <a:ext cx="6231334" cy="333177"/>
          </a:xfrm>
          <a:prstGeom prst="rect">
            <a:avLst/>
          </a:prstGeom>
          <a:noFill/>
          <a:ln/>
        </p:spPr>
        <p:txBody>
          <a:bodyPr wrap="none" rtlCol="0" anchor="t"/>
          <a:lstStyle/>
          <a:p>
            <a:pPr>
              <a:lnSpc>
                <a:spcPts val="2624"/>
              </a:lnSpc>
            </a:pPr>
            <a:endParaRPr lang="en-US" sz="1458" dirty="0"/>
          </a:p>
        </p:txBody>
      </p:sp>
      <p:sp>
        <p:nvSpPr>
          <p:cNvPr id="6" name="Shape 3"/>
          <p:cNvSpPr/>
          <p:nvPr/>
        </p:nvSpPr>
        <p:spPr>
          <a:xfrm>
            <a:off x="694333" y="5826720"/>
            <a:ext cx="296168" cy="296168"/>
          </a:xfrm>
          <a:prstGeom prst="roundRect">
            <a:avLst>
              <a:gd name="adj" fmla="val 25726039"/>
            </a:avLst>
          </a:prstGeom>
          <a:noFill/>
          <a:ln w="7620">
            <a:solidFill>
              <a:srgbClr val="FFFFFF"/>
            </a:solidFill>
            <a:prstDash val="solid"/>
          </a:ln>
        </p:spPr>
      </p:sp>
      <p:pic>
        <p:nvPicPr>
          <p:cNvPr id="9" name="Image 2" descr="preencoded.png"/>
          <p:cNvPicPr>
            <a:picLocks noChangeAspect="1"/>
          </p:cNvPicPr>
          <p:nvPr/>
        </p:nvPicPr>
        <p:blipFill>
          <a:blip r:embed="rId4"/>
          <a:stretch>
            <a:fillRect/>
          </a:stretch>
        </p:blipFill>
        <p:spPr>
          <a:xfrm>
            <a:off x="7620000" y="0"/>
            <a:ext cx="4572000" cy="6858000"/>
          </a:xfrm>
          <a:prstGeom prst="rect">
            <a:avLst/>
          </a:prstGeom>
        </p:spPr>
      </p:pic>
      <p:sp>
        <p:nvSpPr>
          <p:cNvPr id="7" name="TextBox 6"/>
          <p:cNvSpPr txBox="1"/>
          <p:nvPr/>
        </p:nvSpPr>
        <p:spPr>
          <a:xfrm>
            <a:off x="421618" y="4784060"/>
            <a:ext cx="6925667" cy="1338828"/>
          </a:xfrm>
          <a:prstGeom prst="rect">
            <a:avLst/>
          </a:prstGeom>
          <a:noFill/>
        </p:spPr>
        <p:txBody>
          <a:bodyPr wrap="square" rtlCol="0">
            <a:spAutoFit/>
          </a:bodyPr>
          <a:lstStyle/>
          <a:p>
            <a:pPr>
              <a:lnSpc>
                <a:spcPct val="150000"/>
              </a:lnSpc>
            </a:pPr>
            <a:r>
              <a:rPr lang="en-US" i="1" dirty="0" smtClean="0">
                <a:latin typeface="Helvetica" pitchFamily="2" charset="0"/>
              </a:rPr>
              <a:t>Presenters:</a:t>
            </a:r>
          </a:p>
          <a:p>
            <a:pPr>
              <a:lnSpc>
                <a:spcPct val="150000"/>
              </a:lnSpc>
            </a:pPr>
            <a:r>
              <a:rPr lang="en-US" dirty="0" smtClean="0">
                <a:latin typeface="Helvetica" pitchFamily="2" charset="0"/>
              </a:rPr>
              <a:t>Dr. Hitmi Al-Hitmi, Director of Communication and Public Relations</a:t>
            </a:r>
          </a:p>
          <a:p>
            <a:pPr>
              <a:lnSpc>
                <a:spcPct val="150000"/>
              </a:lnSpc>
            </a:pPr>
            <a:r>
              <a:rPr lang="en-US" dirty="0" smtClean="0">
                <a:latin typeface="Helvetica" pitchFamily="2" charset="0"/>
              </a:rPr>
              <a:t>Shaikha Al-Emadi, Head of Marketing</a:t>
            </a:r>
            <a:endParaRPr lang="en-US" dirty="0">
              <a:latin typeface="Helvetica" pitchFamily="2" charset="0"/>
            </a:endParaRPr>
          </a:p>
        </p:txBody>
      </p:sp>
      <p:pic>
        <p:nvPicPr>
          <p:cNvPr id="1026" name="Picture 2" descr="Sponsors / ICEAN 2018 / Global Innovative Centre for Advanced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0821" y="-161749"/>
            <a:ext cx="3132320" cy="1761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1700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12" name="Shape 0"/>
          <p:cNvSpPr/>
          <p:nvPr/>
        </p:nvSpPr>
        <p:spPr>
          <a:xfrm>
            <a:off x="0" y="-4103"/>
            <a:ext cx="12192000" cy="6858000"/>
          </a:xfrm>
          <a:prstGeom prst="rect">
            <a:avLst/>
          </a:prstGeom>
          <a:solidFill>
            <a:srgbClr val="FFFFFF">
              <a:alpha val="75000"/>
            </a:srgbClr>
          </a:solidFill>
          <a:ln w="7620">
            <a:solidFill>
              <a:srgbClr val="FFFFFF">
                <a:alpha val="64000"/>
              </a:srgbClr>
            </a:solidFill>
            <a:prstDash val="solid"/>
          </a:ln>
        </p:spPr>
      </p:sp>
      <p:sp>
        <p:nvSpPr>
          <p:cNvPr id="13" name="Text 1"/>
          <p:cNvSpPr/>
          <p:nvPr/>
        </p:nvSpPr>
        <p:spPr>
          <a:xfrm>
            <a:off x="694333" y="950317"/>
            <a:ext cx="10052050" cy="601762"/>
          </a:xfrm>
          <a:prstGeom prst="rect">
            <a:avLst/>
          </a:prstGeom>
          <a:noFill/>
          <a:ln/>
        </p:spPr>
        <p:txBody>
          <a:bodyPr wrap="none" rtlCol="0" anchor="t"/>
          <a:lstStyle/>
          <a:p>
            <a:pPr>
              <a:lnSpc>
                <a:spcPts val="4738"/>
              </a:lnSpc>
            </a:pPr>
            <a:r>
              <a:rPr lang="en-US" sz="3645" dirty="0">
                <a:solidFill>
                  <a:srgbClr val="312F2B"/>
                </a:solidFill>
                <a:latin typeface="Georgia" pitchFamily="34" charset="0"/>
              </a:rPr>
              <a:t>Fostering Innovations and Shaping a Legacy</a:t>
            </a:r>
            <a:endParaRPr lang="en-US" sz="3645" dirty="0"/>
          </a:p>
        </p:txBody>
      </p:sp>
      <p:sp>
        <p:nvSpPr>
          <p:cNvPr id="15" name="Text 2"/>
          <p:cNvSpPr/>
          <p:nvPr/>
        </p:nvSpPr>
        <p:spPr>
          <a:xfrm>
            <a:off x="1413359" y="5609081"/>
            <a:ext cx="2444750" cy="300832"/>
          </a:xfrm>
          <a:prstGeom prst="rect">
            <a:avLst/>
          </a:prstGeom>
          <a:noFill/>
          <a:ln/>
        </p:spPr>
        <p:txBody>
          <a:bodyPr wrap="none" rtlCol="0" anchor="t"/>
          <a:lstStyle/>
          <a:p>
            <a:pPr algn="ctr">
              <a:lnSpc>
                <a:spcPts val="2369"/>
              </a:lnSpc>
            </a:pPr>
            <a:r>
              <a:rPr lang="en-US" sz="2400" dirty="0" smtClean="0">
                <a:solidFill>
                  <a:srgbClr val="312F2B"/>
                </a:solidFill>
                <a:latin typeface="Georgia" pitchFamily="34" charset="0"/>
                <a:ea typeface="Georgia" pitchFamily="34" charset="-122"/>
                <a:cs typeface="Georgia" pitchFamily="34" charset="-120"/>
              </a:rPr>
              <a:t>Stadium Cooling system</a:t>
            </a:r>
            <a:endParaRPr lang="en-US" sz="2400" dirty="0"/>
          </a:p>
        </p:txBody>
      </p:sp>
      <p:sp>
        <p:nvSpPr>
          <p:cNvPr id="18" name="Text 4"/>
          <p:cNvSpPr/>
          <p:nvPr/>
        </p:nvSpPr>
        <p:spPr>
          <a:xfrm>
            <a:off x="7829466" y="5609081"/>
            <a:ext cx="1851620" cy="300832"/>
          </a:xfrm>
          <a:prstGeom prst="rect">
            <a:avLst/>
          </a:prstGeom>
          <a:noFill/>
          <a:ln/>
        </p:spPr>
        <p:txBody>
          <a:bodyPr wrap="none" rtlCol="0" anchor="t"/>
          <a:lstStyle/>
          <a:p>
            <a:pPr algn="ctr">
              <a:lnSpc>
                <a:spcPts val="2369"/>
              </a:lnSpc>
            </a:pPr>
            <a:r>
              <a:rPr lang="en-US" sz="2400" dirty="0">
                <a:solidFill>
                  <a:srgbClr val="312F2B"/>
                </a:solidFill>
                <a:latin typeface="Georgia" pitchFamily="34" charset="0"/>
                <a:ea typeface="Georgia" pitchFamily="34" charset="-122"/>
                <a:cs typeface="Georgia" pitchFamily="34" charset="-120"/>
              </a:rPr>
              <a:t>	Audience Management Technology </a:t>
            </a:r>
            <a:endParaRPr lang="en-US" sz="2400" dirty="0"/>
          </a:p>
        </p:txBody>
      </p:sp>
      <p:pic>
        <p:nvPicPr>
          <p:cNvPr id="1026" name="Picture 2" descr="World Cup 2022: How Will Stadiums In Qatar Be Cooled? - İnfoBilgi.c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4947" y="1829793"/>
            <a:ext cx="3302974" cy="33029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atar university crowd management control system fifa world cup 20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0627" y="1829793"/>
            <a:ext cx="5009510" cy="330297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3889829"/>
            <a:ext cx="12424229" cy="2968171"/>
          </a:xfrm>
          <a:prstGeom prst="rect">
            <a:avLst/>
          </a:prstGeom>
          <a:blipFill dpi="0" rotWithShape="1">
            <a:blip r:embed="rId6">
              <a:alphaModFix amt="2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24290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w="7620">
            <a:solidFill>
              <a:srgbClr val="FFFFFF">
                <a:alpha val="64000"/>
              </a:srgbClr>
            </a:solidFill>
            <a:prstDash val="solid"/>
          </a:ln>
        </p:spPr>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1716" y="2062194"/>
            <a:ext cx="4846802" cy="2613341"/>
          </a:xfrm>
          <a:prstGeom prst="rect">
            <a:avLst/>
          </a:prstGeom>
        </p:spPr>
      </p:pic>
      <p:sp>
        <p:nvSpPr>
          <p:cNvPr id="4" name="Text 1"/>
          <p:cNvSpPr/>
          <p:nvPr/>
        </p:nvSpPr>
        <p:spPr>
          <a:xfrm>
            <a:off x="343907" y="998388"/>
            <a:ext cx="6932185" cy="1274300"/>
          </a:xfrm>
          <a:prstGeom prst="rect">
            <a:avLst/>
          </a:prstGeom>
          <a:noFill/>
          <a:ln/>
        </p:spPr>
        <p:txBody>
          <a:bodyPr wrap="square" rtlCol="0" anchor="t"/>
          <a:lstStyle/>
          <a:p>
            <a:pPr>
              <a:lnSpc>
                <a:spcPts val="4738"/>
              </a:lnSpc>
            </a:pPr>
            <a:r>
              <a:rPr lang="en-US" sz="4000" dirty="0">
                <a:solidFill>
                  <a:srgbClr val="312F2B"/>
                </a:solidFill>
                <a:latin typeface="Georgia" pitchFamily="34" charset="0"/>
                <a:ea typeface="Georgia" pitchFamily="34" charset="-122"/>
                <a:cs typeface="Georgia" pitchFamily="34" charset="-120"/>
              </a:rPr>
              <a:t>Qatar University </a:t>
            </a:r>
            <a:r>
              <a:rPr lang="en-US" sz="4000" dirty="0" smtClean="0">
                <a:solidFill>
                  <a:srgbClr val="312F2B"/>
                </a:solidFill>
                <a:latin typeface="Georgia" pitchFamily="34" charset="0"/>
                <a:ea typeface="Georgia" pitchFamily="34" charset="-122"/>
                <a:cs typeface="Georgia" pitchFamily="34" charset="-120"/>
              </a:rPr>
              <a:t>Contribution in Making </a:t>
            </a:r>
            <a:r>
              <a:rPr lang="en-US" sz="4000" dirty="0">
                <a:solidFill>
                  <a:srgbClr val="312F2B"/>
                </a:solidFill>
                <a:latin typeface="Georgia" pitchFamily="34" charset="0"/>
                <a:ea typeface="Georgia" pitchFamily="34" charset="-122"/>
                <a:cs typeface="Georgia" pitchFamily="34" charset="-120"/>
              </a:rPr>
              <a:t>the World Cup Sustainable</a:t>
            </a:r>
            <a:endParaRPr lang="en-US" sz="4000" dirty="0"/>
          </a:p>
        </p:txBody>
      </p:sp>
      <p:sp>
        <p:nvSpPr>
          <p:cNvPr id="5" name="Text 2"/>
          <p:cNvSpPr/>
          <p:nvPr/>
        </p:nvSpPr>
        <p:spPr>
          <a:xfrm>
            <a:off x="694333" y="3429000"/>
            <a:ext cx="6231334" cy="2602298"/>
          </a:xfrm>
          <a:prstGeom prst="rect">
            <a:avLst/>
          </a:prstGeom>
          <a:noFill/>
          <a:ln/>
        </p:spPr>
        <p:txBody>
          <a:bodyPr wrap="square" rtlCol="0" anchor="t"/>
          <a:lstStyle/>
          <a:p>
            <a:pPr>
              <a:lnSpc>
                <a:spcPts val="2624"/>
              </a:lnSpc>
            </a:pPr>
            <a:r>
              <a:rPr lang="en-US" sz="1400" dirty="0">
                <a:solidFill>
                  <a:srgbClr val="272525"/>
                </a:solidFill>
                <a:latin typeface="Helvetica" pitchFamily="2" charset="0"/>
                <a:ea typeface="Lato" pitchFamily="34" charset="-122"/>
                <a:cs typeface="Lato" pitchFamily="34" charset="-120"/>
              </a:rPr>
              <a:t>Dr. Saud Abdul-Ghani's (Dr. Cool) </a:t>
            </a:r>
            <a:r>
              <a:rPr lang="en-US" sz="1400" dirty="0" smtClean="0">
                <a:solidFill>
                  <a:srgbClr val="272525"/>
                </a:solidFill>
                <a:latin typeface="Helvetica" pitchFamily="2" charset="0"/>
                <a:ea typeface="Lato" pitchFamily="34" charset="-122"/>
                <a:cs typeface="Lato" pitchFamily="34" charset="-120"/>
              </a:rPr>
              <a:t>implemented the innovation in </a:t>
            </a:r>
            <a:r>
              <a:rPr lang="en-US" sz="1400" dirty="0">
                <a:solidFill>
                  <a:srgbClr val="272525"/>
                </a:solidFill>
                <a:latin typeface="Helvetica" pitchFamily="2" charset="0"/>
                <a:ea typeface="Lato" pitchFamily="34" charset="-122"/>
                <a:cs typeface="Lato" pitchFamily="34" charset="-120"/>
              </a:rPr>
              <a:t>collaboration with the Supreme Committee for Delivery and Legacy, a dual-purpose cooling system was developed for stadiums. It purifies and cools air, expelling hot air while recycling it. The system's design, based on 3D models of stadiums, considers wind strength and shadow patterns. Sensors monitor temperature, humidity, and air quality, ensuring a 20-24 degrees Celsius range during FIFA matches.</a:t>
            </a:r>
            <a:endParaRPr lang="en-US" sz="1400" dirty="0">
              <a:latin typeface="Helvetica" pitchFamily="2"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1716" y="4082815"/>
            <a:ext cx="4846802" cy="277518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7915" y="1"/>
            <a:ext cx="4906612" cy="3271074"/>
          </a:xfrm>
          <a:prstGeom prst="rect">
            <a:avLst/>
          </a:prstGeom>
        </p:spPr>
      </p:pic>
    </p:spTree>
    <p:extLst>
      <p:ext uri="{BB962C8B-B14F-4D97-AF65-F5344CB8AC3E}">
        <p14:creationId xmlns:p14="http://schemas.microsoft.com/office/powerpoint/2010/main" val="16866656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15" name="Shape 0"/>
          <p:cNvSpPr/>
          <p:nvPr/>
        </p:nvSpPr>
        <p:spPr>
          <a:xfrm>
            <a:off x="0" y="0"/>
            <a:ext cx="12192000" cy="6858000"/>
          </a:xfrm>
          <a:prstGeom prst="rect">
            <a:avLst/>
          </a:prstGeom>
          <a:solidFill>
            <a:srgbClr val="FFFFFF">
              <a:alpha val="75000"/>
            </a:srgbClr>
          </a:solidFill>
          <a:ln w="7620">
            <a:solidFill>
              <a:srgbClr val="FFFFFF">
                <a:alpha val="64000"/>
              </a:srgbClr>
            </a:solidFill>
            <a:prstDash val="solid"/>
          </a:ln>
        </p:spPr>
      </p:sp>
      <p:pic>
        <p:nvPicPr>
          <p:cNvPr id="17" name="Image 1"/>
          <p:cNvPicPr>
            <a:picLocks noChangeAspect="1"/>
          </p:cNvPicPr>
          <p:nvPr/>
        </p:nvPicPr>
        <p:blipFill rotWithShape="1">
          <a:blip r:embed="rId4">
            <a:extLst>
              <a:ext uri="{28A0092B-C50C-407E-A947-70E740481C1C}">
                <a14:useLocalDpi xmlns:a14="http://schemas.microsoft.com/office/drawing/2010/main" val="0"/>
              </a:ext>
            </a:extLst>
          </a:blip>
          <a:srcRect l="23257" b="383"/>
          <a:stretch/>
        </p:blipFill>
        <p:spPr>
          <a:xfrm>
            <a:off x="745624" y="1178908"/>
            <a:ext cx="3007832" cy="2457480"/>
          </a:xfrm>
          <a:prstGeom prst="rect">
            <a:avLst/>
          </a:prstGeom>
        </p:spPr>
      </p:pic>
      <p:sp>
        <p:nvSpPr>
          <p:cNvPr id="18" name="Text 2"/>
          <p:cNvSpPr/>
          <p:nvPr/>
        </p:nvSpPr>
        <p:spPr>
          <a:xfrm>
            <a:off x="1296253" y="3878935"/>
            <a:ext cx="1851620" cy="300832"/>
          </a:xfrm>
          <a:prstGeom prst="rect">
            <a:avLst/>
          </a:prstGeom>
          <a:noFill/>
          <a:ln/>
        </p:spPr>
        <p:txBody>
          <a:bodyPr wrap="none" rtlCol="0" anchor="t"/>
          <a:lstStyle/>
          <a:p>
            <a:pPr algn="ctr">
              <a:lnSpc>
                <a:spcPts val="2369"/>
              </a:lnSpc>
            </a:pPr>
            <a:r>
              <a:rPr lang="en-US" sz="1822" b="1" dirty="0">
                <a:solidFill>
                  <a:srgbClr val="312F2B"/>
                </a:solidFill>
                <a:latin typeface="Georgia" pitchFamily="34" charset="0"/>
                <a:ea typeface="Georgia" pitchFamily="34" charset="-122"/>
                <a:cs typeface="Georgia" pitchFamily="34" charset="-120"/>
              </a:rPr>
              <a:t>Energy Efficiency</a:t>
            </a:r>
            <a:endParaRPr lang="en-US" sz="1822" b="1" dirty="0"/>
          </a:p>
        </p:txBody>
      </p:sp>
      <p:sp>
        <p:nvSpPr>
          <p:cNvPr id="19" name="Text 3"/>
          <p:cNvSpPr/>
          <p:nvPr/>
        </p:nvSpPr>
        <p:spPr>
          <a:xfrm>
            <a:off x="510682" y="4396712"/>
            <a:ext cx="3477717" cy="999530"/>
          </a:xfrm>
          <a:prstGeom prst="rect">
            <a:avLst/>
          </a:prstGeom>
          <a:noFill/>
          <a:ln/>
        </p:spPr>
        <p:txBody>
          <a:bodyPr wrap="square" rtlCol="0" anchor="t"/>
          <a:lstStyle/>
          <a:p>
            <a:pPr algn="ctr">
              <a:lnSpc>
                <a:spcPts val="2624"/>
              </a:lnSpc>
            </a:pPr>
            <a:r>
              <a:rPr lang="en-US" sz="1458" dirty="0" smtClean="0">
                <a:solidFill>
                  <a:srgbClr val="272525"/>
                </a:solidFill>
                <a:latin typeface="Helvetica" pitchFamily="2" charset="0"/>
                <a:ea typeface="Lato" pitchFamily="34" charset="-122"/>
                <a:cs typeface="Lato" pitchFamily="34" charset="-120"/>
              </a:rPr>
              <a:t>The cooling system introduced by Dr. Abdul-Ghani saves energy by reducing the amount of water used in stadium cooling.</a:t>
            </a:r>
            <a:endParaRPr lang="en-US" sz="1458" dirty="0">
              <a:latin typeface="Helvetica" pitchFamily="2" charset="0"/>
            </a:endParaRPr>
          </a:p>
        </p:txBody>
      </p:sp>
      <p:sp>
        <p:nvSpPr>
          <p:cNvPr id="21" name="Text 4"/>
          <p:cNvSpPr/>
          <p:nvPr/>
        </p:nvSpPr>
        <p:spPr>
          <a:xfrm>
            <a:off x="5197490" y="3878935"/>
            <a:ext cx="2127250" cy="300832"/>
          </a:xfrm>
          <a:prstGeom prst="rect">
            <a:avLst/>
          </a:prstGeom>
          <a:noFill/>
          <a:ln/>
        </p:spPr>
        <p:txBody>
          <a:bodyPr wrap="none" rtlCol="0" anchor="t"/>
          <a:lstStyle/>
          <a:p>
            <a:pPr algn="ctr">
              <a:lnSpc>
                <a:spcPts val="2369"/>
              </a:lnSpc>
            </a:pPr>
            <a:r>
              <a:rPr lang="en-US" sz="1822" b="1" dirty="0">
                <a:solidFill>
                  <a:srgbClr val="312F2B"/>
                </a:solidFill>
                <a:latin typeface="Georgia" pitchFamily="34" charset="0"/>
                <a:ea typeface="Georgia" pitchFamily="34" charset="-122"/>
                <a:cs typeface="Georgia" pitchFamily="34" charset="-120"/>
              </a:rPr>
              <a:t>Sustainability Goals</a:t>
            </a:r>
            <a:endParaRPr lang="en-US" sz="1822" b="1" dirty="0"/>
          </a:p>
        </p:txBody>
      </p:sp>
      <p:sp>
        <p:nvSpPr>
          <p:cNvPr id="22" name="Text 5"/>
          <p:cNvSpPr/>
          <p:nvPr/>
        </p:nvSpPr>
        <p:spPr>
          <a:xfrm>
            <a:off x="4499081" y="4396712"/>
            <a:ext cx="3477717" cy="999530"/>
          </a:xfrm>
          <a:prstGeom prst="rect">
            <a:avLst/>
          </a:prstGeom>
          <a:noFill/>
          <a:ln/>
        </p:spPr>
        <p:txBody>
          <a:bodyPr wrap="square" rtlCol="0" anchor="t"/>
          <a:lstStyle/>
          <a:p>
            <a:pPr algn="ctr">
              <a:lnSpc>
                <a:spcPts val="2624"/>
              </a:lnSpc>
            </a:pPr>
            <a:r>
              <a:rPr lang="en-US" sz="1458" dirty="0">
                <a:solidFill>
                  <a:srgbClr val="272525"/>
                </a:solidFill>
                <a:latin typeface="Helvetica" pitchFamily="2" charset="0"/>
                <a:ea typeface="Lato" pitchFamily="34" charset="-122"/>
                <a:cs typeface="Lato" pitchFamily="34" charset="-120"/>
              </a:rPr>
              <a:t>The use of the new cooling system helped Qatar meet its sustainability goals for the 2022 World Cup.</a:t>
            </a:r>
            <a:endParaRPr lang="en-US" sz="1458" dirty="0">
              <a:latin typeface="Helvetica" pitchFamily="2" charset="0"/>
            </a:endParaRPr>
          </a:p>
        </p:txBody>
      </p:sp>
      <p:pic>
        <p:nvPicPr>
          <p:cNvPr id="35" name="Image 3" descr="preencoded.png"/>
          <p:cNvPicPr>
            <a:picLocks noChangeAspect="1"/>
          </p:cNvPicPr>
          <p:nvPr/>
        </p:nvPicPr>
        <p:blipFill>
          <a:blip r:embed="rId5"/>
          <a:stretch>
            <a:fillRect/>
          </a:stretch>
        </p:blipFill>
        <p:spPr>
          <a:xfrm>
            <a:off x="8653399" y="1174307"/>
            <a:ext cx="3007832" cy="2507528"/>
          </a:xfrm>
          <a:prstGeom prst="rect">
            <a:avLst/>
          </a:prstGeom>
        </p:spPr>
      </p:pic>
      <p:sp>
        <p:nvSpPr>
          <p:cNvPr id="36" name="Text 6"/>
          <p:cNvSpPr/>
          <p:nvPr/>
        </p:nvSpPr>
        <p:spPr>
          <a:xfrm>
            <a:off x="8563088" y="3878935"/>
            <a:ext cx="2959100" cy="300832"/>
          </a:xfrm>
          <a:prstGeom prst="rect">
            <a:avLst/>
          </a:prstGeom>
          <a:noFill/>
          <a:ln/>
        </p:spPr>
        <p:txBody>
          <a:bodyPr wrap="none" rtlCol="0" anchor="t"/>
          <a:lstStyle/>
          <a:p>
            <a:pPr algn="ctr">
              <a:lnSpc>
                <a:spcPts val="2369"/>
              </a:lnSpc>
            </a:pPr>
            <a:r>
              <a:rPr lang="en-US" sz="1822" b="1" dirty="0">
                <a:solidFill>
                  <a:srgbClr val="312F2B"/>
                </a:solidFill>
                <a:latin typeface="Georgia" pitchFamily="34" charset="0"/>
                <a:ea typeface="Georgia" pitchFamily="34" charset="-122"/>
                <a:cs typeface="Georgia" pitchFamily="34" charset="-120"/>
              </a:rPr>
              <a:t>Research and Development</a:t>
            </a:r>
            <a:endParaRPr lang="en-US" sz="1822" b="1" dirty="0"/>
          </a:p>
        </p:txBody>
      </p:sp>
      <p:sp>
        <p:nvSpPr>
          <p:cNvPr id="37" name="Text 7"/>
          <p:cNvSpPr/>
          <p:nvPr/>
        </p:nvSpPr>
        <p:spPr>
          <a:xfrm>
            <a:off x="8303830" y="4449133"/>
            <a:ext cx="3477717" cy="1332707"/>
          </a:xfrm>
          <a:prstGeom prst="rect">
            <a:avLst/>
          </a:prstGeom>
          <a:noFill/>
          <a:ln/>
        </p:spPr>
        <p:txBody>
          <a:bodyPr wrap="square" rtlCol="0" anchor="t"/>
          <a:lstStyle/>
          <a:p>
            <a:pPr algn="ctr">
              <a:lnSpc>
                <a:spcPts val="2624"/>
              </a:lnSpc>
            </a:pPr>
            <a:r>
              <a:rPr lang="en-US" sz="1458" dirty="0" smtClean="0">
                <a:solidFill>
                  <a:srgbClr val="272525"/>
                </a:solidFill>
                <a:latin typeface="Helvetica" pitchFamily="2" charset="0"/>
                <a:ea typeface="Lato" pitchFamily="34" charset="-122"/>
                <a:cs typeface="Lato" pitchFamily="34" charset="-120"/>
              </a:rPr>
              <a:t>QU has formed partnerships with other institutions to conduct further research and development on sustainable stadium cooling.</a:t>
            </a:r>
            <a:endParaRPr lang="en-US" sz="1458" dirty="0">
              <a:latin typeface="Helvetica" pitchFamily="2" charset="0"/>
            </a:endParaRPr>
          </a:p>
        </p:txBody>
      </p:sp>
      <p:sp>
        <p:nvSpPr>
          <p:cNvPr id="13" name="Rectangle 12"/>
          <p:cNvSpPr/>
          <p:nvPr/>
        </p:nvSpPr>
        <p:spPr>
          <a:xfrm>
            <a:off x="0" y="3883603"/>
            <a:ext cx="12308114" cy="2968171"/>
          </a:xfrm>
          <a:prstGeom prst="rect">
            <a:avLst/>
          </a:prstGeom>
          <a:blipFill dpi="0" rotWithShape="1">
            <a:blip r:embed="rId6">
              <a:alphaModFix amt="2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42" name="Picture 2" descr="World-class Stadiums In Qatar Waiting For 2022 World Cup. Chezasp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3009" y="1128860"/>
            <a:ext cx="3100836" cy="2507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1866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w="7620">
            <a:solidFill>
              <a:srgbClr val="FFFFFF">
                <a:alpha val="64000"/>
              </a:srgbClr>
            </a:solidFill>
            <a:prstDash val="solid"/>
          </a:ln>
        </p:spPr>
      </p:sp>
      <p:sp>
        <p:nvSpPr>
          <p:cNvPr id="4" name="Text 1"/>
          <p:cNvSpPr/>
          <p:nvPr/>
        </p:nvSpPr>
        <p:spPr>
          <a:xfrm>
            <a:off x="821333" y="1021286"/>
            <a:ext cx="6231334" cy="1805285"/>
          </a:xfrm>
          <a:prstGeom prst="rect">
            <a:avLst/>
          </a:prstGeom>
          <a:noFill/>
          <a:ln/>
        </p:spPr>
        <p:txBody>
          <a:bodyPr wrap="square" rtlCol="0" anchor="t"/>
          <a:lstStyle/>
          <a:p>
            <a:pPr>
              <a:lnSpc>
                <a:spcPts val="4738"/>
              </a:lnSpc>
            </a:pPr>
            <a:r>
              <a:rPr lang="en-US" sz="3645" dirty="0">
                <a:solidFill>
                  <a:srgbClr val="312F2B"/>
                </a:solidFill>
                <a:latin typeface="Georgia" pitchFamily="34" charset="0"/>
                <a:ea typeface="Georgia" pitchFamily="34" charset="-122"/>
                <a:cs typeface="Georgia" pitchFamily="34" charset="-120"/>
              </a:rPr>
              <a:t>Enhancing Audience Management through </a:t>
            </a:r>
            <a:r>
              <a:rPr lang="en-US" sz="3645" dirty="0" smtClean="0">
                <a:solidFill>
                  <a:srgbClr val="312F2B"/>
                </a:solidFill>
                <a:latin typeface="Georgia" pitchFamily="34" charset="0"/>
                <a:ea typeface="Georgia" pitchFamily="34" charset="-122"/>
                <a:cs typeface="Georgia" pitchFamily="34" charset="-120"/>
              </a:rPr>
              <a:t>AI Technology</a:t>
            </a:r>
            <a:endParaRPr lang="en-US" sz="3645" dirty="0"/>
          </a:p>
        </p:txBody>
      </p:sp>
      <p:sp>
        <p:nvSpPr>
          <p:cNvPr id="5" name="Text 2"/>
          <p:cNvSpPr/>
          <p:nvPr/>
        </p:nvSpPr>
        <p:spPr>
          <a:xfrm>
            <a:off x="682301" y="3541136"/>
            <a:ext cx="6231334" cy="2602298"/>
          </a:xfrm>
          <a:prstGeom prst="rect">
            <a:avLst/>
          </a:prstGeom>
          <a:noFill/>
          <a:ln/>
        </p:spPr>
        <p:txBody>
          <a:bodyPr wrap="square" rtlCol="0" anchor="t"/>
          <a:lstStyle/>
          <a:p>
            <a:pPr>
              <a:lnSpc>
                <a:spcPts val="2624"/>
              </a:lnSpc>
            </a:pPr>
            <a:r>
              <a:rPr lang="en-US" sz="1333" dirty="0">
                <a:solidFill>
                  <a:srgbClr val="272525"/>
                </a:solidFill>
                <a:latin typeface="Helvetica" pitchFamily="2" charset="0"/>
                <a:ea typeface="Lato" pitchFamily="34" charset="-122"/>
                <a:cs typeface="Lato" pitchFamily="34" charset="-120"/>
              </a:rPr>
              <a:t>the research team led by Dr. Sumaya Al-Maadeed, faculty of the College of Engineering at Qatar University, in collaboration with the Supreme Committee for delivery and legacy, has developed intelligent audience management and control systems, which consist of many different elements used to calculate the number of audience, facial recognition technology and detect abnormal </a:t>
            </a:r>
            <a:r>
              <a:rPr lang="en-US" sz="1333" dirty="0" smtClean="0">
                <a:solidFill>
                  <a:srgbClr val="272525"/>
                </a:solidFill>
                <a:latin typeface="Helvetica" pitchFamily="2" charset="0"/>
                <a:ea typeface="Lato" pitchFamily="34" charset="-122"/>
                <a:cs typeface="Lato" pitchFamily="34" charset="-120"/>
              </a:rPr>
              <a:t>incidences.</a:t>
            </a:r>
            <a:endParaRPr lang="en-US" sz="1333" dirty="0">
              <a:latin typeface="Helvetica" pitchFamily="2" charset="0"/>
            </a:endParaRPr>
          </a:p>
        </p:txBody>
      </p:sp>
      <p:pic>
        <p:nvPicPr>
          <p:cNvPr id="3074" name="Picture 2" descr="Artificial Intelligence to help control crowds and climate at Qatar World  Cup - Doha News | Qa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9666" y="1923929"/>
            <a:ext cx="5012333" cy="27870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9667" y="4374761"/>
            <a:ext cx="5012333" cy="2819437"/>
          </a:xfrm>
          <a:prstGeom prst="rect">
            <a:avLst/>
          </a:prstGeom>
        </p:spPr>
      </p:pic>
      <p:pic>
        <p:nvPicPr>
          <p:cNvPr id="10" name="Picture 4" descr="Qatar university crowd management control system fifa world cup 20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2490" y="0"/>
            <a:ext cx="5009510" cy="3302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3043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15" name="Shape 0"/>
          <p:cNvSpPr/>
          <p:nvPr/>
        </p:nvSpPr>
        <p:spPr>
          <a:xfrm>
            <a:off x="0" y="0"/>
            <a:ext cx="12192000" cy="6858000"/>
          </a:xfrm>
          <a:prstGeom prst="rect">
            <a:avLst/>
          </a:prstGeom>
          <a:solidFill>
            <a:srgbClr val="FFFFFF">
              <a:alpha val="75000"/>
            </a:srgbClr>
          </a:solidFill>
          <a:ln w="7620">
            <a:solidFill>
              <a:srgbClr val="FFFFFF">
                <a:alpha val="64000"/>
              </a:srgbClr>
            </a:solidFill>
            <a:prstDash val="solid"/>
          </a:ln>
        </p:spPr>
      </p:sp>
      <p:sp>
        <p:nvSpPr>
          <p:cNvPr id="18" name="Text 2"/>
          <p:cNvSpPr/>
          <p:nvPr/>
        </p:nvSpPr>
        <p:spPr>
          <a:xfrm>
            <a:off x="658156" y="3484327"/>
            <a:ext cx="4008339" cy="433533"/>
          </a:xfrm>
          <a:prstGeom prst="rect">
            <a:avLst/>
          </a:prstGeom>
          <a:noFill/>
          <a:ln/>
        </p:spPr>
        <p:txBody>
          <a:bodyPr wrap="none" rtlCol="0" anchor="t"/>
          <a:lstStyle/>
          <a:p>
            <a:pPr algn="ctr">
              <a:lnSpc>
                <a:spcPts val="2369"/>
              </a:lnSpc>
            </a:pPr>
            <a:r>
              <a:rPr lang="en-US" sz="1822" dirty="0">
                <a:solidFill>
                  <a:srgbClr val="312F2B"/>
                </a:solidFill>
                <a:latin typeface="Georgia" pitchFamily="34" charset="0"/>
                <a:ea typeface="Georgia" pitchFamily="34" charset="-122"/>
                <a:cs typeface="Georgia" pitchFamily="34" charset="-120"/>
              </a:rPr>
              <a:t> Leveraging AI &amp; Advanced </a:t>
            </a:r>
            <a:r>
              <a:rPr lang="en-US" sz="1822" dirty="0" smtClean="0">
                <a:solidFill>
                  <a:srgbClr val="312F2B"/>
                </a:solidFill>
                <a:latin typeface="Georgia" pitchFamily="34" charset="0"/>
                <a:ea typeface="Georgia" pitchFamily="34" charset="-122"/>
                <a:cs typeface="Georgia" pitchFamily="34" charset="-120"/>
              </a:rPr>
              <a:t>Technologies</a:t>
            </a:r>
          </a:p>
          <a:p>
            <a:pPr algn="ctr">
              <a:lnSpc>
                <a:spcPts val="2369"/>
              </a:lnSpc>
            </a:pPr>
            <a:r>
              <a:rPr lang="en-US" sz="1822" dirty="0" smtClean="0">
                <a:solidFill>
                  <a:srgbClr val="312F2B"/>
                </a:solidFill>
                <a:latin typeface="Georgia" pitchFamily="34" charset="0"/>
                <a:ea typeface="Georgia" pitchFamily="34" charset="-122"/>
                <a:cs typeface="Georgia" pitchFamily="34" charset="-120"/>
              </a:rPr>
              <a:t>for </a:t>
            </a:r>
            <a:r>
              <a:rPr lang="en-US" sz="1822" dirty="0">
                <a:solidFill>
                  <a:srgbClr val="312F2B"/>
                </a:solidFill>
                <a:latin typeface="Georgia" pitchFamily="34" charset="0"/>
                <a:ea typeface="Georgia" pitchFamily="34" charset="-122"/>
                <a:cs typeface="Georgia" pitchFamily="34" charset="-120"/>
              </a:rPr>
              <a:t>Event Security</a:t>
            </a:r>
            <a:endParaRPr lang="en-US" sz="1822" dirty="0"/>
          </a:p>
        </p:txBody>
      </p:sp>
      <p:sp>
        <p:nvSpPr>
          <p:cNvPr id="19" name="Text 3"/>
          <p:cNvSpPr/>
          <p:nvPr/>
        </p:nvSpPr>
        <p:spPr>
          <a:xfrm>
            <a:off x="658156" y="4510122"/>
            <a:ext cx="4088890" cy="1755616"/>
          </a:xfrm>
          <a:prstGeom prst="rect">
            <a:avLst/>
          </a:prstGeom>
          <a:noFill/>
          <a:ln/>
        </p:spPr>
        <p:txBody>
          <a:bodyPr wrap="square" rtlCol="0" anchor="t"/>
          <a:lstStyle/>
          <a:p>
            <a:pPr algn="ctr">
              <a:lnSpc>
                <a:spcPts val="2624"/>
              </a:lnSpc>
            </a:pPr>
            <a:r>
              <a:rPr lang="en-US" sz="1458" dirty="0">
                <a:solidFill>
                  <a:srgbClr val="272525"/>
                </a:solidFill>
                <a:latin typeface="Helvetica" pitchFamily="2" charset="0"/>
                <a:ea typeface="Lato" pitchFamily="34" charset="-122"/>
                <a:cs typeface="Lato" pitchFamily="34" charset="-120"/>
              </a:rPr>
              <a:t> Detecting abnormal incidences; tracking and identifying suspicious individuals via facial recognition tools; ensuring fan privacy by processing locally recorded data through advanced computing platforms.</a:t>
            </a:r>
          </a:p>
        </p:txBody>
      </p:sp>
      <p:sp>
        <p:nvSpPr>
          <p:cNvPr id="21" name="Text 4"/>
          <p:cNvSpPr/>
          <p:nvPr/>
        </p:nvSpPr>
        <p:spPr>
          <a:xfrm>
            <a:off x="7465294" y="3574371"/>
            <a:ext cx="3617639" cy="253446"/>
          </a:xfrm>
          <a:prstGeom prst="rect">
            <a:avLst/>
          </a:prstGeom>
          <a:noFill/>
          <a:ln/>
        </p:spPr>
        <p:txBody>
          <a:bodyPr wrap="none" rtlCol="0" anchor="t"/>
          <a:lstStyle/>
          <a:p>
            <a:pPr algn="ctr">
              <a:lnSpc>
                <a:spcPts val="2369"/>
              </a:lnSpc>
            </a:pPr>
            <a:r>
              <a:rPr lang="en-US" sz="1822" dirty="0" smtClean="0">
                <a:solidFill>
                  <a:srgbClr val="312F2B"/>
                </a:solidFill>
                <a:latin typeface="Georgia" pitchFamily="34" charset="0"/>
                <a:ea typeface="Georgia" pitchFamily="34" charset="-122"/>
                <a:cs typeface="Georgia" pitchFamily="34" charset="-120"/>
              </a:rPr>
              <a:t>Innovations </a:t>
            </a:r>
            <a:r>
              <a:rPr lang="en-US" sz="1822" dirty="0">
                <a:solidFill>
                  <a:srgbClr val="312F2B"/>
                </a:solidFill>
                <a:latin typeface="Georgia" pitchFamily="34" charset="0"/>
                <a:ea typeface="Georgia" pitchFamily="34" charset="-122"/>
                <a:cs typeface="Georgia" pitchFamily="34" charset="-120"/>
              </a:rPr>
              <a:t>in Safety and Security</a:t>
            </a:r>
            <a:endParaRPr lang="en-US" sz="1822" dirty="0"/>
          </a:p>
        </p:txBody>
      </p:sp>
      <p:sp>
        <p:nvSpPr>
          <p:cNvPr id="22" name="Text 5"/>
          <p:cNvSpPr/>
          <p:nvPr/>
        </p:nvSpPr>
        <p:spPr>
          <a:xfrm>
            <a:off x="7500509" y="4510122"/>
            <a:ext cx="3477717" cy="999530"/>
          </a:xfrm>
          <a:prstGeom prst="rect">
            <a:avLst/>
          </a:prstGeom>
          <a:noFill/>
          <a:ln/>
        </p:spPr>
        <p:txBody>
          <a:bodyPr wrap="square" rtlCol="0" anchor="t"/>
          <a:lstStyle/>
          <a:p>
            <a:pPr algn="ctr">
              <a:lnSpc>
                <a:spcPts val="2624"/>
              </a:lnSpc>
            </a:pPr>
            <a:r>
              <a:rPr lang="en-US" sz="1458" dirty="0">
                <a:solidFill>
                  <a:srgbClr val="272525"/>
                </a:solidFill>
                <a:latin typeface="Helvetica" pitchFamily="2" charset="0"/>
                <a:ea typeface="Lato" pitchFamily="34" charset="-122"/>
                <a:cs typeface="Lato" pitchFamily="34" charset="-120"/>
              </a:rPr>
              <a:t>The research team has pioneered a system that uses drone-collected data to monitor audiences, applying deep and extended neural networks to estimate audience density.</a:t>
            </a:r>
            <a:endParaRPr lang="en-US" sz="1458" dirty="0">
              <a:latin typeface="Helvetica" pitchFamily="2" charset="0"/>
            </a:endParaRPr>
          </a:p>
        </p:txBody>
      </p:sp>
      <p:pic>
        <p:nvPicPr>
          <p:cNvPr id="2052" name="Picture 4" descr="What to know as the World Cup kicks off in Qatar | PBS NewsHou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5294" y="847916"/>
            <a:ext cx="3548149" cy="2366588"/>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Quel drone choisir ? - Drone de loisir ou pro : Le guide d'acha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2035" y="774242"/>
            <a:ext cx="3514460" cy="244026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3883603"/>
            <a:ext cx="12308114" cy="2968171"/>
          </a:xfrm>
          <a:prstGeom prst="rect">
            <a:avLst/>
          </a:prstGeom>
          <a:blipFill dpi="0" rotWithShape="1">
            <a:blip r:embed="rId6">
              <a:alphaModFix amt="2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59104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w="7620">
            <a:solidFill>
              <a:srgbClr val="FFFFFF">
                <a:alpha val="64000"/>
              </a:srgbClr>
            </a:solidFill>
            <a:prstDash val="solid"/>
          </a:ln>
        </p:spPr>
        <p:txBody>
          <a:bodyPr/>
          <a:lstStyle/>
          <a:p>
            <a:pPr algn="ctr"/>
            <a:endParaRPr lang="en-US" dirty="0"/>
          </a:p>
        </p:txBody>
      </p:sp>
      <p:sp>
        <p:nvSpPr>
          <p:cNvPr id="4" name="Text 1"/>
          <p:cNvSpPr/>
          <p:nvPr/>
        </p:nvSpPr>
        <p:spPr>
          <a:xfrm>
            <a:off x="252482" y="573043"/>
            <a:ext cx="13063708" cy="738445"/>
          </a:xfrm>
          <a:prstGeom prst="rect">
            <a:avLst/>
          </a:prstGeom>
          <a:noFill/>
          <a:ln/>
        </p:spPr>
        <p:txBody>
          <a:bodyPr wrap="none" rtlCol="0" anchor="t"/>
          <a:lstStyle/>
          <a:p>
            <a:pPr>
              <a:lnSpc>
                <a:spcPts val="4738"/>
              </a:lnSpc>
            </a:pPr>
            <a:r>
              <a:rPr lang="en-US" sz="3200" dirty="0">
                <a:solidFill>
                  <a:srgbClr val="312F2B"/>
                </a:solidFill>
                <a:latin typeface="Georgia" pitchFamily="34" charset="0"/>
                <a:ea typeface="Georgia" pitchFamily="34" charset="-122"/>
                <a:cs typeface="Georgia" pitchFamily="34" charset="-120"/>
              </a:rPr>
              <a:t>Amplifying Impact Through </a:t>
            </a:r>
            <a:r>
              <a:rPr lang="en-US" sz="3200" dirty="0" smtClean="0">
                <a:solidFill>
                  <a:srgbClr val="312F2B"/>
                </a:solidFill>
                <a:latin typeface="Georgia" pitchFamily="34" charset="0"/>
                <a:ea typeface="Georgia" pitchFamily="34" charset="-122"/>
                <a:cs typeface="Georgia" pitchFamily="34" charset="-120"/>
              </a:rPr>
              <a:t>Community Engagement</a:t>
            </a:r>
            <a:endParaRPr lang="en-US" sz="3200" dirty="0"/>
          </a:p>
        </p:txBody>
      </p:sp>
      <p:sp>
        <p:nvSpPr>
          <p:cNvPr id="5" name="Text 2"/>
          <p:cNvSpPr/>
          <p:nvPr/>
        </p:nvSpPr>
        <p:spPr>
          <a:xfrm>
            <a:off x="1114790" y="4647158"/>
            <a:ext cx="3552517" cy="607294"/>
          </a:xfrm>
          <a:prstGeom prst="rect">
            <a:avLst/>
          </a:prstGeom>
          <a:noFill/>
          <a:ln/>
        </p:spPr>
        <p:txBody>
          <a:bodyPr wrap="none" rtlCol="0" anchor="t"/>
          <a:lstStyle/>
          <a:p>
            <a:pPr algn="ctr">
              <a:lnSpc>
                <a:spcPts val="2369"/>
              </a:lnSpc>
            </a:pPr>
            <a:r>
              <a:rPr lang="en-US" dirty="0">
                <a:solidFill>
                  <a:srgbClr val="312F2B"/>
                </a:solidFill>
                <a:latin typeface="Georgia" pitchFamily="34" charset="0"/>
                <a:ea typeface="Georgia" pitchFamily="34" charset="-122"/>
                <a:cs typeface="Georgia" pitchFamily="34" charset="-120"/>
              </a:rPr>
              <a:t>Organizing the World Cup </a:t>
            </a:r>
            <a:r>
              <a:rPr lang="en-US" dirty="0" smtClean="0">
                <a:solidFill>
                  <a:srgbClr val="312F2B"/>
                </a:solidFill>
                <a:latin typeface="Georgia" pitchFamily="34" charset="0"/>
                <a:ea typeface="Georgia" pitchFamily="34" charset="-122"/>
                <a:cs typeface="Georgia" pitchFamily="34" charset="-120"/>
              </a:rPr>
              <a:t>Tour</a:t>
            </a:r>
          </a:p>
          <a:p>
            <a:pPr algn="ctr">
              <a:lnSpc>
                <a:spcPts val="2369"/>
              </a:lnSpc>
            </a:pPr>
            <a:r>
              <a:rPr lang="en-US" dirty="0" smtClean="0">
                <a:solidFill>
                  <a:srgbClr val="312F2B"/>
                </a:solidFill>
                <a:latin typeface="Georgia" pitchFamily="34" charset="0"/>
                <a:ea typeface="Georgia" pitchFamily="34" charset="-122"/>
                <a:cs typeface="Georgia" pitchFamily="34" charset="-120"/>
              </a:rPr>
              <a:t>at </a:t>
            </a:r>
            <a:r>
              <a:rPr lang="en-US" dirty="0">
                <a:solidFill>
                  <a:srgbClr val="312F2B"/>
                </a:solidFill>
                <a:latin typeface="Georgia" pitchFamily="34" charset="0"/>
                <a:ea typeface="Georgia" pitchFamily="34" charset="-122"/>
                <a:cs typeface="Georgia" pitchFamily="34" charset="-120"/>
              </a:rPr>
              <a:t>Qatar University</a:t>
            </a:r>
            <a:endParaRPr lang="en-US" dirty="0"/>
          </a:p>
        </p:txBody>
      </p:sp>
      <p:sp>
        <p:nvSpPr>
          <p:cNvPr id="6" name="Text 3"/>
          <p:cNvSpPr/>
          <p:nvPr/>
        </p:nvSpPr>
        <p:spPr>
          <a:xfrm>
            <a:off x="1020313" y="5389872"/>
            <a:ext cx="3741470" cy="666353"/>
          </a:xfrm>
          <a:prstGeom prst="rect">
            <a:avLst/>
          </a:prstGeom>
          <a:noFill/>
          <a:ln/>
        </p:spPr>
        <p:txBody>
          <a:bodyPr wrap="square" rtlCol="0" anchor="t"/>
          <a:lstStyle/>
          <a:p>
            <a:pPr algn="ctr">
              <a:lnSpc>
                <a:spcPts val="2624"/>
              </a:lnSpc>
            </a:pPr>
            <a:r>
              <a:rPr lang="en-US" sz="1458" dirty="0">
                <a:solidFill>
                  <a:srgbClr val="272525"/>
                </a:solidFill>
                <a:latin typeface="Helvetica" pitchFamily="2" charset="0"/>
                <a:ea typeface="Lato" pitchFamily="34" charset="-122"/>
                <a:cs typeface="Lato" pitchFamily="34" charset="-120"/>
              </a:rPr>
              <a:t>Showcased the original World Trophy on </a:t>
            </a:r>
            <a:r>
              <a:rPr lang="en-US" sz="1458" dirty="0" smtClean="0">
                <a:solidFill>
                  <a:srgbClr val="272525"/>
                </a:solidFill>
                <a:latin typeface="Helvetica" pitchFamily="2" charset="0"/>
                <a:ea typeface="Lato" pitchFamily="34" charset="-122"/>
                <a:cs typeface="Lato" pitchFamily="34" charset="-120"/>
              </a:rPr>
              <a:t>campus where students</a:t>
            </a:r>
            <a:r>
              <a:rPr lang="en-US" sz="1458" dirty="0">
                <a:solidFill>
                  <a:srgbClr val="272525"/>
                </a:solidFill>
                <a:latin typeface="Helvetica" pitchFamily="2" charset="0"/>
                <a:ea typeface="Lato" pitchFamily="34" charset="-122"/>
                <a:cs typeface="Lato" pitchFamily="34" charset="-120"/>
              </a:rPr>
              <a:t>, staff, and administrators had the opportunity for close observation and photos with the trophy</a:t>
            </a:r>
            <a:endParaRPr lang="en-US" sz="1458" dirty="0">
              <a:latin typeface="Helvetica" pitchFamily="2" charset="0"/>
            </a:endParaRPr>
          </a:p>
        </p:txBody>
      </p:sp>
      <p:sp>
        <p:nvSpPr>
          <p:cNvPr id="7" name="Text 4"/>
          <p:cNvSpPr/>
          <p:nvPr/>
        </p:nvSpPr>
        <p:spPr>
          <a:xfrm>
            <a:off x="6096000" y="4647158"/>
            <a:ext cx="5244454" cy="500363"/>
          </a:xfrm>
          <a:prstGeom prst="rect">
            <a:avLst/>
          </a:prstGeom>
          <a:noFill/>
          <a:ln/>
        </p:spPr>
        <p:txBody>
          <a:bodyPr wrap="none" rtlCol="0" anchor="t"/>
          <a:lstStyle/>
          <a:p>
            <a:pPr algn="ctr">
              <a:lnSpc>
                <a:spcPts val="2369"/>
              </a:lnSpc>
            </a:pPr>
            <a:r>
              <a:rPr lang="en-US" dirty="0">
                <a:solidFill>
                  <a:srgbClr val="312F2B"/>
                </a:solidFill>
                <a:latin typeface="Georgia" pitchFamily="34" charset="0"/>
                <a:ea typeface="Georgia" pitchFamily="34" charset="-122"/>
                <a:cs typeface="Georgia" pitchFamily="34" charset="-120"/>
              </a:rPr>
              <a:t>Empowering Volunteers </a:t>
            </a:r>
            <a:r>
              <a:rPr lang="en-US" dirty="0" smtClean="0">
                <a:solidFill>
                  <a:srgbClr val="312F2B"/>
                </a:solidFill>
                <a:latin typeface="Georgia" pitchFamily="34" charset="0"/>
                <a:ea typeface="Georgia" pitchFamily="34" charset="-122"/>
                <a:cs typeface="Georgia" pitchFamily="34" charset="-120"/>
              </a:rPr>
              <a:t>for World </a:t>
            </a:r>
            <a:r>
              <a:rPr lang="en-US" dirty="0">
                <a:solidFill>
                  <a:srgbClr val="312F2B"/>
                </a:solidFill>
                <a:latin typeface="Georgia" pitchFamily="34" charset="0"/>
                <a:ea typeface="Georgia" pitchFamily="34" charset="-122"/>
                <a:cs typeface="Georgia" pitchFamily="34" charset="-120"/>
              </a:rPr>
              <a:t>Cup Success</a:t>
            </a:r>
            <a:endParaRPr lang="en-US" dirty="0"/>
          </a:p>
        </p:txBody>
      </p:sp>
      <p:sp>
        <p:nvSpPr>
          <p:cNvPr id="8" name="Text 5"/>
          <p:cNvSpPr/>
          <p:nvPr/>
        </p:nvSpPr>
        <p:spPr>
          <a:xfrm>
            <a:off x="6235187" y="5254452"/>
            <a:ext cx="5176531" cy="752694"/>
          </a:xfrm>
          <a:prstGeom prst="rect">
            <a:avLst/>
          </a:prstGeom>
          <a:noFill/>
          <a:ln/>
        </p:spPr>
        <p:txBody>
          <a:bodyPr wrap="square" rtlCol="0" anchor="t"/>
          <a:lstStyle/>
          <a:p>
            <a:pPr marL="285750" indent="-285750" algn="ctr">
              <a:lnSpc>
                <a:spcPts val="2624"/>
              </a:lnSpc>
              <a:buFont typeface="Arial" panose="020B0604020202020204" pitchFamily="34" charset="0"/>
              <a:buChar char="•"/>
            </a:pPr>
            <a:r>
              <a:rPr lang="en-US" sz="1458" dirty="0" smtClean="0">
                <a:latin typeface="Helvetica" pitchFamily="2" charset="0"/>
              </a:rPr>
              <a:t>Volunteer registered in FIFA databased was over 3350 individuals from QU.</a:t>
            </a:r>
          </a:p>
          <a:p>
            <a:pPr marL="285750" indent="-285750" algn="ctr">
              <a:lnSpc>
                <a:spcPts val="2624"/>
              </a:lnSpc>
              <a:buFont typeface="Arial" panose="020B0604020202020204" pitchFamily="34" charset="0"/>
              <a:buChar char="•"/>
            </a:pPr>
            <a:r>
              <a:rPr lang="en-US" sz="1458" dirty="0" smtClean="0">
                <a:latin typeface="Helvetica" pitchFamily="2" charset="0"/>
              </a:rPr>
              <a:t>Core </a:t>
            </a:r>
            <a:r>
              <a:rPr lang="en-US" sz="1458" dirty="0">
                <a:latin typeface="Helvetica" pitchFamily="2" charset="0"/>
              </a:rPr>
              <a:t>Curriculum Program </a:t>
            </a:r>
            <a:r>
              <a:rPr lang="en-US" sz="1458" dirty="0" smtClean="0">
                <a:latin typeface="Helvetica" pitchFamily="2" charset="0"/>
              </a:rPr>
              <a:t>is now offering a new </a:t>
            </a:r>
            <a:r>
              <a:rPr lang="en-US" sz="1458" dirty="0">
                <a:latin typeface="Helvetica" pitchFamily="2" charset="0"/>
              </a:rPr>
              <a:t>community service-based learning </a:t>
            </a:r>
            <a:r>
              <a:rPr lang="en-US" sz="1458" dirty="0" smtClean="0">
                <a:latin typeface="Helvetica" pitchFamily="2" charset="0"/>
              </a:rPr>
              <a:t>course.</a:t>
            </a:r>
            <a:br>
              <a:rPr lang="en-US" sz="1458" dirty="0" smtClean="0">
                <a:latin typeface="Helvetica" pitchFamily="2" charset="0"/>
              </a:rPr>
            </a:br>
            <a:endParaRPr lang="en-US" sz="1458" dirty="0">
              <a:latin typeface="Helvetica" pitchFamily="2" charset="0"/>
            </a:endParaRPr>
          </a:p>
        </p:txBody>
      </p:sp>
      <p:pic>
        <p:nvPicPr>
          <p:cNvPr id="4098" name="Picture 2" descr="QU, SC host FIFA World Cup 2022 Trophy - Read Qatar Tribune on the go for  unrivalled news cover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7821" y="1342853"/>
            <a:ext cx="2106456" cy="306552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IFA World Cup volunteers kick-off training in style at Lusail Stadiu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3926" y="1368340"/>
            <a:ext cx="4522479" cy="301455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3883603"/>
            <a:ext cx="12308114" cy="2968171"/>
          </a:xfrm>
          <a:prstGeom prst="rect">
            <a:avLst/>
          </a:prstGeom>
          <a:blipFill dpi="0" rotWithShape="1">
            <a:blip r:embed="rId6">
              <a:alphaModFix amt="2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69884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w="7620">
            <a:solidFill>
              <a:srgbClr val="FFFFFF">
                <a:alpha val="64000"/>
              </a:srgbClr>
            </a:solidFill>
            <a:prstDash val="solid"/>
          </a:ln>
        </p:spPr>
        <p:txBody>
          <a:bodyPr/>
          <a:lstStyle/>
          <a:p>
            <a:endParaRPr lang="en-US" dirty="0"/>
          </a:p>
        </p:txBody>
      </p:sp>
      <p:sp>
        <p:nvSpPr>
          <p:cNvPr id="4" name="Text 1"/>
          <p:cNvSpPr/>
          <p:nvPr/>
        </p:nvSpPr>
        <p:spPr>
          <a:xfrm>
            <a:off x="252482" y="573043"/>
            <a:ext cx="13063708" cy="738445"/>
          </a:xfrm>
          <a:prstGeom prst="rect">
            <a:avLst/>
          </a:prstGeom>
          <a:noFill/>
          <a:ln/>
        </p:spPr>
        <p:txBody>
          <a:bodyPr wrap="none" rtlCol="0" anchor="t"/>
          <a:lstStyle/>
          <a:p>
            <a:pPr>
              <a:lnSpc>
                <a:spcPts val="4738"/>
              </a:lnSpc>
            </a:pPr>
            <a:r>
              <a:rPr lang="en-US" sz="3200" dirty="0">
                <a:solidFill>
                  <a:srgbClr val="312F2B"/>
                </a:solidFill>
                <a:latin typeface="Georgia" pitchFamily="34" charset="0"/>
                <a:ea typeface="Georgia" pitchFamily="34" charset="-122"/>
                <a:cs typeface="Georgia" pitchFamily="34" charset="-120"/>
              </a:rPr>
              <a:t>Amplifying Impact Through </a:t>
            </a:r>
            <a:r>
              <a:rPr lang="en-US" sz="3200" dirty="0" smtClean="0">
                <a:solidFill>
                  <a:srgbClr val="312F2B"/>
                </a:solidFill>
                <a:latin typeface="Georgia" pitchFamily="34" charset="0"/>
                <a:ea typeface="Georgia" pitchFamily="34" charset="-122"/>
                <a:cs typeface="Georgia" pitchFamily="34" charset="-120"/>
              </a:rPr>
              <a:t>Community Engagement</a:t>
            </a:r>
            <a:endParaRPr lang="en-US" sz="3200" dirty="0"/>
          </a:p>
        </p:txBody>
      </p:sp>
      <p:sp>
        <p:nvSpPr>
          <p:cNvPr id="5" name="Text 2"/>
          <p:cNvSpPr/>
          <p:nvPr/>
        </p:nvSpPr>
        <p:spPr>
          <a:xfrm>
            <a:off x="929889" y="4589230"/>
            <a:ext cx="4204798" cy="616218"/>
          </a:xfrm>
          <a:prstGeom prst="rect">
            <a:avLst/>
          </a:prstGeom>
          <a:noFill/>
          <a:ln/>
        </p:spPr>
        <p:txBody>
          <a:bodyPr wrap="none" rtlCol="0" anchor="t"/>
          <a:lstStyle/>
          <a:p>
            <a:pPr algn="ctr">
              <a:lnSpc>
                <a:spcPts val="2369"/>
              </a:lnSpc>
            </a:pPr>
            <a:r>
              <a:rPr lang="en-US" dirty="0">
                <a:solidFill>
                  <a:srgbClr val="312F2B"/>
                </a:solidFill>
                <a:latin typeface="Georgia" pitchFamily="34" charset="0"/>
                <a:ea typeface="Georgia" pitchFamily="34" charset="-122"/>
                <a:cs typeface="Georgia" pitchFamily="34" charset="-120"/>
              </a:rPr>
              <a:t>Career Development </a:t>
            </a:r>
            <a:r>
              <a:rPr lang="en-US" dirty="0" smtClean="0">
                <a:solidFill>
                  <a:srgbClr val="312F2B"/>
                </a:solidFill>
                <a:latin typeface="Georgia" pitchFamily="34" charset="0"/>
                <a:ea typeface="Georgia" pitchFamily="34" charset="-122"/>
                <a:cs typeface="Georgia" pitchFamily="34" charset="-120"/>
              </a:rPr>
              <a:t>Opportunities</a:t>
            </a:r>
            <a:endParaRPr lang="en-US" dirty="0"/>
          </a:p>
        </p:txBody>
      </p:sp>
      <p:sp>
        <p:nvSpPr>
          <p:cNvPr id="6" name="Text 3"/>
          <p:cNvSpPr/>
          <p:nvPr/>
        </p:nvSpPr>
        <p:spPr>
          <a:xfrm>
            <a:off x="1042372" y="5147521"/>
            <a:ext cx="4109491" cy="1175220"/>
          </a:xfrm>
          <a:prstGeom prst="rect">
            <a:avLst/>
          </a:prstGeom>
          <a:noFill/>
          <a:ln/>
        </p:spPr>
        <p:txBody>
          <a:bodyPr wrap="square" rtlCol="0" anchor="t"/>
          <a:lstStyle/>
          <a:p>
            <a:pPr algn="ctr">
              <a:lnSpc>
                <a:spcPts val="2624"/>
              </a:lnSpc>
            </a:pPr>
            <a:r>
              <a:rPr lang="en-US" sz="1600" dirty="0" smtClean="0">
                <a:solidFill>
                  <a:srgbClr val="272525"/>
                </a:solidFill>
                <a:latin typeface="Helvetica" pitchFamily="2" charset="0"/>
                <a:ea typeface="Lato" pitchFamily="34" charset="-122"/>
                <a:cs typeface="Lato" pitchFamily="34" charset="-120"/>
              </a:rPr>
              <a:t>QU Career </a:t>
            </a:r>
            <a:r>
              <a:rPr lang="en-US" sz="1600" dirty="0">
                <a:solidFill>
                  <a:srgbClr val="272525"/>
                </a:solidFill>
                <a:latin typeface="Helvetica" pitchFamily="2" charset="0"/>
                <a:ea typeface="Lato" pitchFamily="34" charset="-122"/>
                <a:cs typeface="Lato" pitchFamily="34" charset="-120"/>
              </a:rPr>
              <a:t>Development Center facilitated paid field </a:t>
            </a:r>
            <a:r>
              <a:rPr lang="en-US" sz="1600" dirty="0" smtClean="0">
                <a:solidFill>
                  <a:srgbClr val="272525"/>
                </a:solidFill>
                <a:latin typeface="Helvetica" pitchFamily="2" charset="0"/>
                <a:ea typeface="Lato" pitchFamily="34" charset="-122"/>
                <a:cs typeface="Lato" pitchFamily="34" charset="-120"/>
              </a:rPr>
              <a:t>training in cooperation </a:t>
            </a:r>
            <a:r>
              <a:rPr lang="en-US" sz="1600" dirty="0">
                <a:solidFill>
                  <a:srgbClr val="272525"/>
                </a:solidFill>
                <a:latin typeface="Helvetica" pitchFamily="2" charset="0"/>
                <a:ea typeface="Lato" pitchFamily="34" charset="-122"/>
                <a:cs typeface="Lato" pitchFamily="34" charset="-120"/>
              </a:rPr>
              <a:t>with FIFA and the Supreme Committee for Delivery and Legacy</a:t>
            </a:r>
            <a:endParaRPr lang="en-US" sz="1600" dirty="0">
              <a:latin typeface="Helvetica" pitchFamily="2" charset="0"/>
            </a:endParaRPr>
          </a:p>
        </p:txBody>
      </p:sp>
      <p:sp>
        <p:nvSpPr>
          <p:cNvPr id="7" name="Text 4"/>
          <p:cNvSpPr/>
          <p:nvPr/>
        </p:nvSpPr>
        <p:spPr>
          <a:xfrm>
            <a:off x="6096000" y="4647158"/>
            <a:ext cx="5244454" cy="500363"/>
          </a:xfrm>
          <a:prstGeom prst="rect">
            <a:avLst/>
          </a:prstGeom>
          <a:noFill/>
          <a:ln/>
        </p:spPr>
        <p:txBody>
          <a:bodyPr wrap="none" rtlCol="0" anchor="t"/>
          <a:lstStyle/>
          <a:p>
            <a:pPr algn="ctr">
              <a:lnSpc>
                <a:spcPts val="2369"/>
              </a:lnSpc>
            </a:pPr>
            <a:r>
              <a:rPr lang="en-US" dirty="0">
                <a:solidFill>
                  <a:srgbClr val="312F2B"/>
                </a:solidFill>
                <a:latin typeface="Georgia" pitchFamily="34" charset="0"/>
                <a:ea typeface="Georgia" pitchFamily="34" charset="-122"/>
                <a:cs typeface="Georgia" pitchFamily="34" charset="-120"/>
              </a:rPr>
              <a:t>Creative brilliance on display</a:t>
            </a:r>
            <a:endParaRPr lang="en-US" dirty="0"/>
          </a:p>
        </p:txBody>
      </p:sp>
      <p:sp>
        <p:nvSpPr>
          <p:cNvPr id="8" name="Text 5"/>
          <p:cNvSpPr/>
          <p:nvPr/>
        </p:nvSpPr>
        <p:spPr>
          <a:xfrm>
            <a:off x="6261312" y="5147521"/>
            <a:ext cx="5176531" cy="752694"/>
          </a:xfrm>
          <a:prstGeom prst="rect">
            <a:avLst/>
          </a:prstGeom>
          <a:noFill/>
          <a:ln/>
        </p:spPr>
        <p:txBody>
          <a:bodyPr wrap="square" rtlCol="0" anchor="t"/>
          <a:lstStyle/>
          <a:p>
            <a:pPr algn="ctr">
              <a:lnSpc>
                <a:spcPts val="2624"/>
              </a:lnSpc>
            </a:pPr>
            <a:r>
              <a:rPr lang="en-US" sz="1600" dirty="0" smtClean="0">
                <a:latin typeface="Helvetica" pitchFamily="2" charset="0"/>
              </a:rPr>
              <a:t>QU students creations </a:t>
            </a:r>
            <a:r>
              <a:rPr lang="en-US" sz="1600" dirty="0">
                <a:latin typeface="Helvetica" pitchFamily="2" charset="0"/>
              </a:rPr>
              <a:t>transformed the atmosphere, leaving a lasting impression on all who immersed themselves in this celebration of sports and creativity.</a:t>
            </a:r>
          </a:p>
        </p:txBody>
      </p:sp>
      <p:pic>
        <p:nvPicPr>
          <p:cNvPr id="9" name="Picture 8"/>
          <p:cNvPicPr>
            <a:picLocks noChangeAspect="1"/>
          </p:cNvPicPr>
          <p:nvPr/>
        </p:nvPicPr>
        <p:blipFill>
          <a:blip r:embed="rId4"/>
          <a:stretch>
            <a:fillRect/>
          </a:stretch>
        </p:blipFill>
        <p:spPr>
          <a:xfrm>
            <a:off x="6261312" y="1605799"/>
            <a:ext cx="4777580" cy="2661760"/>
          </a:xfrm>
          <a:prstGeom prst="rect">
            <a:avLst/>
          </a:prstGeom>
        </p:spPr>
      </p:pic>
      <p:pic>
        <p:nvPicPr>
          <p:cNvPr id="5122" name="Picture 2" descr="Training underway for FIFA World Cup Qatar 2022™ voluntee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6479" y="1605799"/>
            <a:ext cx="3991725" cy="266077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3883603"/>
            <a:ext cx="12308114" cy="2968171"/>
          </a:xfrm>
          <a:prstGeom prst="rect">
            <a:avLst/>
          </a:prstGeom>
          <a:blipFill dpi="0" rotWithShape="1">
            <a:blip r:embed="rId6">
              <a:alphaModFix amt="2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299925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07573"/>
          </a:xfrm>
          <a:prstGeom prst="rect">
            <a:avLst/>
          </a:prstGeom>
        </p:spPr>
      </p:pic>
      <p:sp>
        <p:nvSpPr>
          <p:cNvPr id="3" name="Shape 0"/>
          <p:cNvSpPr/>
          <p:nvPr/>
        </p:nvSpPr>
        <p:spPr>
          <a:xfrm>
            <a:off x="0" y="0"/>
            <a:ext cx="12192000" cy="6858000"/>
          </a:xfrm>
          <a:prstGeom prst="rect">
            <a:avLst/>
          </a:prstGeom>
          <a:solidFill>
            <a:srgbClr val="FFFFFF">
              <a:alpha val="75000"/>
            </a:srgbClr>
          </a:solidFill>
          <a:ln w="7620">
            <a:solidFill>
              <a:srgbClr val="FFFFFF">
                <a:alpha val="64000"/>
              </a:srgbClr>
            </a:solidFill>
            <a:prstDash val="solid"/>
          </a:ln>
        </p:spPr>
      </p:sp>
      <p:sp>
        <p:nvSpPr>
          <p:cNvPr id="4" name="Text 1"/>
          <p:cNvSpPr/>
          <p:nvPr/>
        </p:nvSpPr>
        <p:spPr>
          <a:xfrm>
            <a:off x="688578" y="502394"/>
            <a:ext cx="6273800" cy="592413"/>
          </a:xfrm>
          <a:prstGeom prst="rect">
            <a:avLst/>
          </a:prstGeom>
          <a:noFill/>
          <a:ln/>
        </p:spPr>
        <p:txBody>
          <a:bodyPr wrap="none" rtlCol="0" anchor="t"/>
          <a:lstStyle/>
          <a:p>
            <a:pPr>
              <a:lnSpc>
                <a:spcPts val="4699"/>
              </a:lnSpc>
            </a:pPr>
            <a:r>
              <a:rPr lang="en-US" sz="3615" dirty="0" smtClean="0">
                <a:solidFill>
                  <a:srgbClr val="312F2B"/>
                </a:solidFill>
                <a:latin typeface="Georgia" pitchFamily="34" charset="0"/>
                <a:ea typeface="Georgia" pitchFamily="34" charset="-122"/>
                <a:cs typeface="Georgia" pitchFamily="34" charset="-120"/>
              </a:rPr>
              <a:t>Conclusion</a:t>
            </a:r>
            <a:endParaRPr lang="en-US" sz="3615" dirty="0"/>
          </a:p>
        </p:txBody>
      </p:sp>
      <p:sp>
        <p:nvSpPr>
          <p:cNvPr id="5" name="Shape 2"/>
          <p:cNvSpPr/>
          <p:nvPr/>
        </p:nvSpPr>
        <p:spPr>
          <a:xfrm>
            <a:off x="688579" y="1495756"/>
            <a:ext cx="3482578" cy="3133729"/>
          </a:xfrm>
          <a:prstGeom prst="roundRect">
            <a:avLst>
              <a:gd name="adj" fmla="val 1459"/>
            </a:avLst>
          </a:prstGeom>
          <a:solidFill>
            <a:srgbClr val="E0CBB4"/>
          </a:solidFill>
          <a:ln w="7620">
            <a:solidFill>
              <a:srgbClr val="D1D1C7"/>
            </a:solidFill>
            <a:prstDash val="solid"/>
          </a:ln>
        </p:spPr>
      </p:sp>
      <p:sp>
        <p:nvSpPr>
          <p:cNvPr id="6" name="Text 3"/>
          <p:cNvSpPr/>
          <p:nvPr/>
        </p:nvSpPr>
        <p:spPr>
          <a:xfrm>
            <a:off x="878483" y="1684265"/>
            <a:ext cx="2025650" cy="296256"/>
          </a:xfrm>
          <a:prstGeom prst="rect">
            <a:avLst/>
          </a:prstGeom>
          <a:noFill/>
          <a:ln/>
        </p:spPr>
        <p:txBody>
          <a:bodyPr wrap="none" rtlCol="0" anchor="t"/>
          <a:lstStyle/>
          <a:p>
            <a:pPr>
              <a:lnSpc>
                <a:spcPts val="2350"/>
              </a:lnSpc>
            </a:pPr>
            <a:r>
              <a:rPr lang="en-US" sz="2000" dirty="0">
                <a:solidFill>
                  <a:srgbClr val="272525"/>
                </a:solidFill>
                <a:latin typeface="Georgia" pitchFamily="34" charset="0"/>
                <a:ea typeface="Georgia" pitchFamily="34" charset="-122"/>
                <a:cs typeface="Georgia" pitchFamily="34" charset="-120"/>
              </a:rPr>
              <a:t>Global Prominence</a:t>
            </a:r>
            <a:endParaRPr lang="en-US" sz="2000" dirty="0"/>
          </a:p>
        </p:txBody>
      </p:sp>
      <p:sp>
        <p:nvSpPr>
          <p:cNvPr id="7" name="Text 4"/>
          <p:cNvSpPr/>
          <p:nvPr/>
        </p:nvSpPr>
        <p:spPr>
          <a:xfrm>
            <a:off x="878483" y="2144504"/>
            <a:ext cx="3102769" cy="1968405"/>
          </a:xfrm>
          <a:prstGeom prst="rect">
            <a:avLst/>
          </a:prstGeom>
          <a:noFill/>
          <a:ln/>
        </p:spPr>
        <p:txBody>
          <a:bodyPr wrap="square" rtlCol="0" anchor="t"/>
          <a:lstStyle/>
          <a:p>
            <a:pPr>
              <a:lnSpc>
                <a:spcPts val="2602"/>
              </a:lnSpc>
            </a:pPr>
            <a:r>
              <a:rPr lang="en-US" sz="1446" dirty="0">
                <a:solidFill>
                  <a:srgbClr val="272525"/>
                </a:solidFill>
                <a:latin typeface="Helvetica" pitchFamily="2" charset="0"/>
                <a:ea typeface="Lato" pitchFamily="34" charset="-122"/>
                <a:cs typeface="Lato" pitchFamily="34" charset="-120"/>
              </a:rPr>
              <a:t>Hosting major sporting events presents a unique opportunity for universities to gain global prominence, attracting new students and showcasing their academic excellence on a global stage.</a:t>
            </a:r>
            <a:endParaRPr lang="en-US" sz="1446" dirty="0">
              <a:latin typeface="Helvetica" pitchFamily="2" charset="0"/>
            </a:endParaRPr>
          </a:p>
        </p:txBody>
      </p:sp>
      <p:sp>
        <p:nvSpPr>
          <p:cNvPr id="8" name="Shape 5"/>
          <p:cNvSpPr/>
          <p:nvPr/>
        </p:nvSpPr>
        <p:spPr>
          <a:xfrm>
            <a:off x="4354711" y="1495756"/>
            <a:ext cx="3482578" cy="3133729"/>
          </a:xfrm>
          <a:prstGeom prst="roundRect">
            <a:avLst>
              <a:gd name="adj" fmla="val 1459"/>
            </a:avLst>
          </a:prstGeom>
          <a:solidFill>
            <a:srgbClr val="E6D6C4"/>
          </a:solidFill>
          <a:ln w="7620">
            <a:solidFill>
              <a:srgbClr val="D1D1C7"/>
            </a:solidFill>
            <a:prstDash val="solid"/>
          </a:ln>
        </p:spPr>
      </p:sp>
      <p:sp>
        <p:nvSpPr>
          <p:cNvPr id="9" name="Text 6"/>
          <p:cNvSpPr/>
          <p:nvPr/>
        </p:nvSpPr>
        <p:spPr>
          <a:xfrm>
            <a:off x="4544616" y="1684265"/>
            <a:ext cx="2698750" cy="296256"/>
          </a:xfrm>
          <a:prstGeom prst="rect">
            <a:avLst/>
          </a:prstGeom>
          <a:noFill/>
          <a:ln/>
        </p:spPr>
        <p:txBody>
          <a:bodyPr wrap="none" rtlCol="0" anchor="t"/>
          <a:lstStyle/>
          <a:p>
            <a:pPr>
              <a:lnSpc>
                <a:spcPts val="2350"/>
              </a:lnSpc>
            </a:pPr>
            <a:r>
              <a:rPr lang="en-US" sz="2000" dirty="0">
                <a:solidFill>
                  <a:srgbClr val="272525"/>
                </a:solidFill>
                <a:latin typeface="Georgia" pitchFamily="34" charset="0"/>
                <a:ea typeface="Georgia" pitchFamily="34" charset="-122"/>
                <a:cs typeface="Georgia" pitchFamily="34" charset="-120"/>
              </a:rPr>
              <a:t>Collaboration and Legacy</a:t>
            </a:r>
            <a:endParaRPr lang="en-US" sz="2000" dirty="0"/>
          </a:p>
        </p:txBody>
      </p:sp>
      <p:sp>
        <p:nvSpPr>
          <p:cNvPr id="10" name="Text 7"/>
          <p:cNvSpPr/>
          <p:nvPr/>
        </p:nvSpPr>
        <p:spPr>
          <a:xfrm>
            <a:off x="4544616" y="2144505"/>
            <a:ext cx="3286324" cy="2282530"/>
          </a:xfrm>
          <a:prstGeom prst="rect">
            <a:avLst/>
          </a:prstGeom>
          <a:noFill/>
          <a:ln/>
        </p:spPr>
        <p:txBody>
          <a:bodyPr wrap="square" rtlCol="0" anchor="t"/>
          <a:lstStyle/>
          <a:p>
            <a:pPr>
              <a:lnSpc>
                <a:spcPts val="2602"/>
              </a:lnSpc>
            </a:pPr>
            <a:r>
              <a:rPr lang="en-US" sz="1446" dirty="0">
                <a:solidFill>
                  <a:srgbClr val="272525"/>
                </a:solidFill>
                <a:latin typeface="Helvetica" pitchFamily="2" charset="0"/>
                <a:ea typeface="Lato" pitchFamily="34" charset="-122"/>
                <a:cs typeface="Lato" pitchFamily="34" charset="-120"/>
              </a:rPr>
              <a:t>Major events foster academic collaboration, student engagement, and create a lasting legacy that benefits the institution and society as a whole, reinforcing the university's commitment to excellence and its impact beyond the event.</a:t>
            </a:r>
            <a:endParaRPr lang="en-US" sz="1446" dirty="0">
              <a:latin typeface="Helvetica" pitchFamily="2" charset="0"/>
            </a:endParaRPr>
          </a:p>
        </p:txBody>
      </p:sp>
      <p:sp>
        <p:nvSpPr>
          <p:cNvPr id="11" name="Shape 8"/>
          <p:cNvSpPr/>
          <p:nvPr/>
        </p:nvSpPr>
        <p:spPr>
          <a:xfrm>
            <a:off x="8020844" y="1495756"/>
            <a:ext cx="3482578" cy="3133729"/>
          </a:xfrm>
          <a:prstGeom prst="roundRect">
            <a:avLst>
              <a:gd name="adj" fmla="val 1459"/>
            </a:avLst>
          </a:prstGeom>
          <a:solidFill>
            <a:srgbClr val="EEE3D6"/>
          </a:solidFill>
          <a:ln w="7620">
            <a:solidFill>
              <a:srgbClr val="D1D1C7"/>
            </a:solidFill>
            <a:prstDash val="solid"/>
          </a:ln>
        </p:spPr>
      </p:sp>
      <p:sp>
        <p:nvSpPr>
          <p:cNvPr id="12" name="Text 9"/>
          <p:cNvSpPr/>
          <p:nvPr/>
        </p:nvSpPr>
        <p:spPr>
          <a:xfrm>
            <a:off x="8210749" y="1684265"/>
            <a:ext cx="3102769" cy="592511"/>
          </a:xfrm>
          <a:prstGeom prst="rect">
            <a:avLst/>
          </a:prstGeom>
          <a:noFill/>
          <a:ln/>
        </p:spPr>
        <p:txBody>
          <a:bodyPr wrap="square" rtlCol="0" anchor="t"/>
          <a:lstStyle/>
          <a:p>
            <a:pPr>
              <a:lnSpc>
                <a:spcPts val="2350"/>
              </a:lnSpc>
            </a:pPr>
            <a:r>
              <a:rPr lang="en-US" sz="2000" dirty="0">
                <a:solidFill>
                  <a:srgbClr val="272525"/>
                </a:solidFill>
                <a:latin typeface="Georgia" pitchFamily="34" charset="0"/>
                <a:ea typeface="Georgia" pitchFamily="34" charset="-122"/>
                <a:cs typeface="Georgia" pitchFamily="34" charset="-120"/>
              </a:rPr>
              <a:t>Celebrating Academic Excellence</a:t>
            </a:r>
            <a:endParaRPr lang="en-US" sz="2000" dirty="0"/>
          </a:p>
        </p:txBody>
      </p:sp>
      <p:sp>
        <p:nvSpPr>
          <p:cNvPr id="13" name="Text 10"/>
          <p:cNvSpPr/>
          <p:nvPr/>
        </p:nvSpPr>
        <p:spPr>
          <a:xfrm>
            <a:off x="8210749" y="2440759"/>
            <a:ext cx="3102769" cy="1640338"/>
          </a:xfrm>
          <a:prstGeom prst="rect">
            <a:avLst/>
          </a:prstGeom>
          <a:noFill/>
          <a:ln/>
        </p:spPr>
        <p:txBody>
          <a:bodyPr wrap="square" rtlCol="0" anchor="t"/>
          <a:lstStyle/>
          <a:p>
            <a:pPr>
              <a:lnSpc>
                <a:spcPts val="2602"/>
              </a:lnSpc>
            </a:pPr>
            <a:r>
              <a:rPr lang="en-US" sz="1446" dirty="0">
                <a:solidFill>
                  <a:srgbClr val="272525"/>
                </a:solidFill>
                <a:latin typeface="Helvetica" pitchFamily="2" charset="0"/>
                <a:ea typeface="Lato" pitchFamily="34" charset="-122"/>
                <a:cs typeface="Lato" pitchFamily="34" charset="-120"/>
              </a:rPr>
              <a:t>create a platform to celebrate academic achievements and highlight research collaborations with global partners, inspiring students to engage in global issues and driving innovation.</a:t>
            </a:r>
            <a:endParaRPr lang="en-US" sz="1446" dirty="0">
              <a:latin typeface="Helvetica" pitchFamily="2" charset="0"/>
            </a:endParaRPr>
          </a:p>
        </p:txBody>
      </p:sp>
      <p:sp>
        <p:nvSpPr>
          <p:cNvPr id="14" name="Shape 11"/>
          <p:cNvSpPr/>
          <p:nvPr/>
        </p:nvSpPr>
        <p:spPr>
          <a:xfrm>
            <a:off x="688579" y="4811690"/>
            <a:ext cx="10814843" cy="1493392"/>
          </a:xfrm>
          <a:prstGeom prst="roundRect">
            <a:avLst>
              <a:gd name="adj" fmla="val 3061"/>
            </a:avLst>
          </a:prstGeom>
          <a:solidFill>
            <a:srgbClr val="F0E7DC"/>
          </a:solidFill>
          <a:ln w="7620">
            <a:solidFill>
              <a:srgbClr val="D1D1C7"/>
            </a:solidFill>
            <a:prstDash val="solid"/>
          </a:ln>
        </p:spPr>
      </p:sp>
      <p:sp>
        <p:nvSpPr>
          <p:cNvPr id="15" name="Text 12"/>
          <p:cNvSpPr/>
          <p:nvPr/>
        </p:nvSpPr>
        <p:spPr>
          <a:xfrm>
            <a:off x="878483" y="5000199"/>
            <a:ext cx="2660650" cy="296256"/>
          </a:xfrm>
          <a:prstGeom prst="rect">
            <a:avLst/>
          </a:prstGeom>
          <a:noFill/>
          <a:ln/>
        </p:spPr>
        <p:txBody>
          <a:bodyPr wrap="none" rtlCol="0" anchor="t"/>
          <a:lstStyle/>
          <a:p>
            <a:pPr>
              <a:lnSpc>
                <a:spcPts val="2350"/>
              </a:lnSpc>
            </a:pPr>
            <a:r>
              <a:rPr lang="en-US" sz="2000" dirty="0">
                <a:solidFill>
                  <a:srgbClr val="272525"/>
                </a:solidFill>
                <a:latin typeface="Georgia" pitchFamily="34" charset="0"/>
                <a:ea typeface="Georgia" pitchFamily="34" charset="-122"/>
                <a:cs typeface="Georgia" pitchFamily="34" charset="-120"/>
              </a:rPr>
              <a:t>Expanding Opportunities</a:t>
            </a:r>
            <a:endParaRPr lang="en-US" sz="2000" dirty="0"/>
          </a:p>
        </p:txBody>
      </p:sp>
      <p:sp>
        <p:nvSpPr>
          <p:cNvPr id="16" name="Text 13"/>
          <p:cNvSpPr/>
          <p:nvPr/>
        </p:nvSpPr>
        <p:spPr>
          <a:xfrm>
            <a:off x="878483" y="5460438"/>
            <a:ext cx="10435034" cy="656135"/>
          </a:xfrm>
          <a:prstGeom prst="rect">
            <a:avLst/>
          </a:prstGeom>
          <a:noFill/>
          <a:ln/>
        </p:spPr>
        <p:txBody>
          <a:bodyPr wrap="square" rtlCol="0" anchor="t"/>
          <a:lstStyle/>
          <a:p>
            <a:pPr>
              <a:lnSpc>
                <a:spcPts val="2602"/>
              </a:lnSpc>
            </a:pPr>
            <a:r>
              <a:rPr lang="en-US" sz="1446" dirty="0">
                <a:solidFill>
                  <a:srgbClr val="272525"/>
                </a:solidFill>
                <a:latin typeface="Helvetica" pitchFamily="2" charset="0"/>
                <a:ea typeface="Lato" pitchFamily="34" charset="-122"/>
                <a:cs typeface="Lato" pitchFamily="34" charset="-120"/>
              </a:rPr>
              <a:t>Hosting major sporting events opens doors for increased opportunities for university students and alumni, providing a platform for personal growth, networking, and showcasing their talents and skills to a global audience.</a:t>
            </a:r>
            <a:endParaRPr lang="en-US" sz="1446" dirty="0">
              <a:latin typeface="Helvetica" pitchFamily="2" charset="0"/>
            </a:endParaRPr>
          </a:p>
        </p:txBody>
      </p:sp>
    </p:spTree>
    <p:extLst>
      <p:ext uri="{BB962C8B-B14F-4D97-AF65-F5344CB8AC3E}">
        <p14:creationId xmlns:p14="http://schemas.microsoft.com/office/powerpoint/2010/main" val="23559594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384742" cy="6915193"/>
          </a:xfrm>
          <a:prstGeom prst="rect">
            <a:avLst/>
          </a:prstGeom>
        </p:spPr>
      </p:pic>
      <p:sp>
        <p:nvSpPr>
          <p:cNvPr id="3" name="Shape 0"/>
          <p:cNvSpPr/>
          <p:nvPr/>
        </p:nvSpPr>
        <p:spPr>
          <a:xfrm>
            <a:off x="0" y="0"/>
            <a:ext cx="12192000" cy="6858000"/>
          </a:xfrm>
          <a:prstGeom prst="rect">
            <a:avLst/>
          </a:prstGeom>
          <a:solidFill>
            <a:srgbClr val="FFFFFF">
              <a:alpha val="75000"/>
            </a:srgbClr>
          </a:solidFill>
          <a:ln w="7620">
            <a:solidFill>
              <a:srgbClr val="FFFFFF">
                <a:alpha val="64000"/>
              </a:srgbClr>
            </a:solidFill>
            <a:prstDash val="solid"/>
          </a:ln>
        </p:spPr>
      </p:sp>
      <p:sp>
        <p:nvSpPr>
          <p:cNvPr id="4" name="Text 1"/>
          <p:cNvSpPr/>
          <p:nvPr/>
        </p:nvSpPr>
        <p:spPr>
          <a:xfrm>
            <a:off x="758032" y="20459"/>
            <a:ext cx="8489950" cy="592905"/>
          </a:xfrm>
          <a:prstGeom prst="rect">
            <a:avLst/>
          </a:prstGeom>
          <a:noFill/>
          <a:ln/>
        </p:spPr>
        <p:txBody>
          <a:bodyPr wrap="none" rtlCol="0" anchor="t"/>
          <a:lstStyle/>
          <a:p>
            <a:pPr>
              <a:lnSpc>
                <a:spcPts val="4703"/>
              </a:lnSpc>
            </a:pPr>
            <a:r>
              <a:rPr lang="en-US" sz="3600" dirty="0">
                <a:solidFill>
                  <a:srgbClr val="312F2B"/>
                </a:solidFill>
                <a:latin typeface="Georgia" pitchFamily="34" charset="0"/>
                <a:ea typeface="Georgia" pitchFamily="34" charset="-122"/>
                <a:cs typeface="Georgia" pitchFamily="34" charset="-120"/>
              </a:rPr>
              <a:t>Higher Education's Impact on the World</a:t>
            </a:r>
            <a:endParaRPr lang="en-US" sz="3600" dirty="0"/>
          </a:p>
        </p:txBody>
      </p:sp>
      <p:sp>
        <p:nvSpPr>
          <p:cNvPr id="5" name="Shape 2"/>
          <p:cNvSpPr/>
          <p:nvPr/>
        </p:nvSpPr>
        <p:spPr>
          <a:xfrm>
            <a:off x="946448" y="607431"/>
            <a:ext cx="36711" cy="4811887"/>
          </a:xfrm>
          <a:prstGeom prst="rect">
            <a:avLst/>
          </a:prstGeom>
          <a:solidFill>
            <a:srgbClr val="9C6D3A"/>
          </a:solidFill>
          <a:ln/>
        </p:spPr>
      </p:sp>
      <p:sp>
        <p:nvSpPr>
          <p:cNvPr id="6" name="Shape 3"/>
          <p:cNvSpPr/>
          <p:nvPr/>
        </p:nvSpPr>
        <p:spPr>
          <a:xfrm>
            <a:off x="1171575" y="965440"/>
            <a:ext cx="643235" cy="36441"/>
          </a:xfrm>
          <a:prstGeom prst="rect">
            <a:avLst/>
          </a:prstGeom>
          <a:solidFill>
            <a:srgbClr val="9C6D3A"/>
          </a:solidFill>
          <a:ln/>
        </p:spPr>
      </p:sp>
      <p:sp>
        <p:nvSpPr>
          <p:cNvPr id="7" name="Shape 4"/>
          <p:cNvSpPr/>
          <p:nvPr/>
        </p:nvSpPr>
        <p:spPr>
          <a:xfrm>
            <a:off x="758032" y="778409"/>
            <a:ext cx="413544" cy="410503"/>
          </a:xfrm>
          <a:prstGeom prst="roundRect">
            <a:avLst>
              <a:gd name="adj" fmla="val 11138"/>
            </a:avLst>
          </a:prstGeom>
          <a:solidFill>
            <a:srgbClr val="C5A37E"/>
          </a:solidFill>
          <a:ln w="7620">
            <a:solidFill>
              <a:srgbClr val="D1D1C7"/>
            </a:solidFill>
            <a:prstDash val="solid"/>
          </a:ln>
        </p:spPr>
      </p:sp>
      <p:sp>
        <p:nvSpPr>
          <p:cNvPr id="8" name="Text 5"/>
          <p:cNvSpPr/>
          <p:nvPr/>
        </p:nvSpPr>
        <p:spPr>
          <a:xfrm>
            <a:off x="888603" y="805789"/>
            <a:ext cx="152400" cy="355743"/>
          </a:xfrm>
          <a:prstGeom prst="rect">
            <a:avLst/>
          </a:prstGeom>
          <a:noFill/>
          <a:ln/>
        </p:spPr>
        <p:txBody>
          <a:bodyPr wrap="none" rtlCol="0" anchor="t"/>
          <a:lstStyle/>
          <a:p>
            <a:pPr algn="ctr">
              <a:lnSpc>
                <a:spcPts val="2822"/>
              </a:lnSpc>
            </a:pPr>
            <a:r>
              <a:rPr lang="en-US" sz="2000" dirty="0">
                <a:solidFill>
                  <a:srgbClr val="272525"/>
                </a:solidFill>
                <a:latin typeface="Georgia" pitchFamily="34" charset="0"/>
                <a:ea typeface="Georgia" pitchFamily="34" charset="-122"/>
                <a:cs typeface="Georgia" pitchFamily="34" charset="-120"/>
              </a:rPr>
              <a:t>1</a:t>
            </a:r>
            <a:endParaRPr lang="en-US" sz="2000" dirty="0"/>
          </a:p>
        </p:txBody>
      </p:sp>
      <p:sp>
        <p:nvSpPr>
          <p:cNvPr id="9" name="Text 6"/>
          <p:cNvSpPr/>
          <p:nvPr/>
        </p:nvSpPr>
        <p:spPr>
          <a:xfrm>
            <a:off x="1975643" y="789833"/>
            <a:ext cx="2628900" cy="296453"/>
          </a:xfrm>
          <a:prstGeom prst="rect">
            <a:avLst/>
          </a:prstGeom>
          <a:noFill/>
          <a:ln/>
        </p:spPr>
        <p:txBody>
          <a:bodyPr wrap="none" rtlCol="0" anchor="t"/>
          <a:lstStyle/>
          <a:p>
            <a:pPr>
              <a:lnSpc>
                <a:spcPts val="2352"/>
              </a:lnSpc>
            </a:pPr>
            <a:r>
              <a:rPr lang="en-US" sz="2000" dirty="0">
                <a:solidFill>
                  <a:srgbClr val="272525"/>
                </a:solidFill>
                <a:latin typeface="Georgia" pitchFamily="34" charset="0"/>
                <a:ea typeface="Georgia" pitchFamily="34" charset="-122"/>
                <a:cs typeface="Georgia" pitchFamily="34" charset="-120"/>
              </a:rPr>
              <a:t>Addressing Global Issues</a:t>
            </a:r>
            <a:endParaRPr lang="en-US" sz="2000" dirty="0"/>
          </a:p>
        </p:txBody>
      </p:sp>
      <p:sp>
        <p:nvSpPr>
          <p:cNvPr id="10" name="Text 7"/>
          <p:cNvSpPr/>
          <p:nvPr/>
        </p:nvSpPr>
        <p:spPr>
          <a:xfrm>
            <a:off x="1975644" y="1250468"/>
            <a:ext cx="9527183" cy="656923"/>
          </a:xfrm>
          <a:prstGeom prst="rect">
            <a:avLst/>
          </a:prstGeom>
          <a:noFill/>
          <a:ln/>
        </p:spPr>
        <p:txBody>
          <a:bodyPr wrap="square" rtlCol="0" anchor="t"/>
          <a:lstStyle/>
          <a:p>
            <a:pPr>
              <a:lnSpc>
                <a:spcPts val="2605"/>
              </a:lnSpc>
            </a:pPr>
            <a:r>
              <a:rPr lang="en-US" sz="1400" dirty="0">
                <a:solidFill>
                  <a:srgbClr val="272525"/>
                </a:solidFill>
                <a:latin typeface="Helvetica" pitchFamily="2" charset="0"/>
                <a:ea typeface="Lato" pitchFamily="34" charset="-122"/>
                <a:cs typeface="Lato" pitchFamily="34" charset="-120"/>
              </a:rPr>
              <a:t>Higher education institutions leverage sport to address global challenges, empowering students as change-makers and fostering a generation committed to solving pressing issues.</a:t>
            </a:r>
            <a:endParaRPr lang="en-US" sz="1400" dirty="0">
              <a:latin typeface="Helvetica" pitchFamily="2" charset="0"/>
            </a:endParaRPr>
          </a:p>
        </p:txBody>
      </p:sp>
      <p:sp>
        <p:nvSpPr>
          <p:cNvPr id="11" name="Shape 8"/>
          <p:cNvSpPr/>
          <p:nvPr/>
        </p:nvSpPr>
        <p:spPr>
          <a:xfrm>
            <a:off x="1171575" y="2630203"/>
            <a:ext cx="643235" cy="36441"/>
          </a:xfrm>
          <a:prstGeom prst="rect">
            <a:avLst/>
          </a:prstGeom>
          <a:solidFill>
            <a:srgbClr val="9C6D3A"/>
          </a:solidFill>
          <a:ln/>
        </p:spPr>
      </p:sp>
      <p:sp>
        <p:nvSpPr>
          <p:cNvPr id="12" name="Shape 9"/>
          <p:cNvSpPr/>
          <p:nvPr/>
        </p:nvSpPr>
        <p:spPr>
          <a:xfrm>
            <a:off x="758032" y="2443172"/>
            <a:ext cx="413544" cy="410503"/>
          </a:xfrm>
          <a:prstGeom prst="roundRect">
            <a:avLst>
              <a:gd name="adj" fmla="val 11138"/>
            </a:avLst>
          </a:prstGeom>
          <a:solidFill>
            <a:srgbClr val="E0CBB4"/>
          </a:solidFill>
          <a:ln w="7620">
            <a:solidFill>
              <a:srgbClr val="D1D1C7"/>
            </a:solidFill>
            <a:prstDash val="solid"/>
          </a:ln>
        </p:spPr>
      </p:sp>
      <p:sp>
        <p:nvSpPr>
          <p:cNvPr id="13" name="Text 10"/>
          <p:cNvSpPr/>
          <p:nvPr/>
        </p:nvSpPr>
        <p:spPr>
          <a:xfrm>
            <a:off x="888603" y="2470552"/>
            <a:ext cx="152400" cy="355743"/>
          </a:xfrm>
          <a:prstGeom prst="rect">
            <a:avLst/>
          </a:prstGeom>
          <a:noFill/>
          <a:ln/>
        </p:spPr>
        <p:txBody>
          <a:bodyPr wrap="none" rtlCol="0" anchor="t"/>
          <a:lstStyle/>
          <a:p>
            <a:pPr algn="ctr">
              <a:lnSpc>
                <a:spcPts val="2822"/>
              </a:lnSpc>
            </a:pPr>
            <a:r>
              <a:rPr lang="en-US" sz="2000" dirty="0">
                <a:solidFill>
                  <a:srgbClr val="272525"/>
                </a:solidFill>
                <a:latin typeface="Georgia" pitchFamily="34" charset="0"/>
                <a:ea typeface="Georgia" pitchFamily="34" charset="-122"/>
                <a:cs typeface="Georgia" pitchFamily="34" charset="-120"/>
              </a:rPr>
              <a:t>2</a:t>
            </a:r>
            <a:endParaRPr lang="en-US" sz="2000" dirty="0"/>
          </a:p>
        </p:txBody>
      </p:sp>
      <p:sp>
        <p:nvSpPr>
          <p:cNvPr id="14" name="Text 11"/>
          <p:cNvSpPr/>
          <p:nvPr/>
        </p:nvSpPr>
        <p:spPr>
          <a:xfrm>
            <a:off x="1975643" y="2454597"/>
            <a:ext cx="4229100" cy="296453"/>
          </a:xfrm>
          <a:prstGeom prst="rect">
            <a:avLst/>
          </a:prstGeom>
          <a:noFill/>
          <a:ln/>
        </p:spPr>
        <p:txBody>
          <a:bodyPr wrap="none" rtlCol="0" anchor="t"/>
          <a:lstStyle/>
          <a:p>
            <a:pPr>
              <a:lnSpc>
                <a:spcPts val="2352"/>
              </a:lnSpc>
            </a:pPr>
            <a:r>
              <a:rPr lang="en-US" sz="2000" dirty="0">
                <a:solidFill>
                  <a:srgbClr val="272525"/>
                </a:solidFill>
                <a:latin typeface="Georgia" pitchFamily="34" charset="0"/>
                <a:ea typeface="Georgia" pitchFamily="34" charset="-122"/>
                <a:cs typeface="Georgia" pitchFamily="34" charset="-120"/>
              </a:rPr>
              <a:t>Promoting Ethical Values and Humanity</a:t>
            </a:r>
            <a:endParaRPr lang="en-US" sz="2000" dirty="0"/>
          </a:p>
        </p:txBody>
      </p:sp>
      <p:sp>
        <p:nvSpPr>
          <p:cNvPr id="15" name="Text 12"/>
          <p:cNvSpPr/>
          <p:nvPr/>
        </p:nvSpPr>
        <p:spPr>
          <a:xfrm>
            <a:off x="1975644" y="2915231"/>
            <a:ext cx="9527183" cy="656923"/>
          </a:xfrm>
          <a:prstGeom prst="rect">
            <a:avLst/>
          </a:prstGeom>
          <a:noFill/>
          <a:ln/>
        </p:spPr>
        <p:txBody>
          <a:bodyPr wrap="square" rtlCol="0" anchor="t"/>
          <a:lstStyle/>
          <a:p>
            <a:pPr>
              <a:lnSpc>
                <a:spcPts val="2605"/>
              </a:lnSpc>
            </a:pPr>
            <a:r>
              <a:rPr lang="en-US" sz="1400" dirty="0">
                <a:solidFill>
                  <a:srgbClr val="272525"/>
                </a:solidFill>
                <a:latin typeface="Helvetica" pitchFamily="2" charset="0"/>
                <a:ea typeface="Lato" pitchFamily="34" charset="-122"/>
                <a:cs typeface="Lato" pitchFamily="34" charset="-120"/>
              </a:rPr>
              <a:t>Through education and advocacy, higher education institutions cultivate integrity, fairness, social justice, and athlete welfare, harnessing the power of sports for positive societal impact.</a:t>
            </a:r>
            <a:endParaRPr lang="en-US" sz="1400" dirty="0">
              <a:latin typeface="Helvetica" pitchFamily="2" charset="0"/>
            </a:endParaRPr>
          </a:p>
        </p:txBody>
      </p:sp>
      <p:sp>
        <p:nvSpPr>
          <p:cNvPr id="16" name="Shape 13"/>
          <p:cNvSpPr/>
          <p:nvPr/>
        </p:nvSpPr>
        <p:spPr>
          <a:xfrm>
            <a:off x="1171575" y="4294966"/>
            <a:ext cx="643235" cy="36441"/>
          </a:xfrm>
          <a:prstGeom prst="rect">
            <a:avLst/>
          </a:prstGeom>
          <a:solidFill>
            <a:srgbClr val="9C6D3A"/>
          </a:solidFill>
          <a:ln/>
        </p:spPr>
      </p:sp>
      <p:sp>
        <p:nvSpPr>
          <p:cNvPr id="17" name="Shape 14"/>
          <p:cNvSpPr/>
          <p:nvPr/>
        </p:nvSpPr>
        <p:spPr>
          <a:xfrm>
            <a:off x="758032" y="4107935"/>
            <a:ext cx="413544" cy="410503"/>
          </a:xfrm>
          <a:prstGeom prst="roundRect">
            <a:avLst>
              <a:gd name="adj" fmla="val 11138"/>
            </a:avLst>
          </a:prstGeom>
          <a:solidFill>
            <a:srgbClr val="794400"/>
          </a:solidFill>
          <a:ln w="7620">
            <a:solidFill>
              <a:srgbClr val="D1D1C7"/>
            </a:solidFill>
            <a:prstDash val="solid"/>
          </a:ln>
        </p:spPr>
      </p:sp>
      <p:sp>
        <p:nvSpPr>
          <p:cNvPr id="18" name="Text 15"/>
          <p:cNvSpPr/>
          <p:nvPr/>
        </p:nvSpPr>
        <p:spPr>
          <a:xfrm>
            <a:off x="888603" y="4107935"/>
            <a:ext cx="152400" cy="355743"/>
          </a:xfrm>
          <a:prstGeom prst="rect">
            <a:avLst/>
          </a:prstGeom>
          <a:noFill/>
          <a:ln/>
        </p:spPr>
        <p:txBody>
          <a:bodyPr wrap="none" rtlCol="0" anchor="t"/>
          <a:lstStyle/>
          <a:p>
            <a:pPr algn="ctr">
              <a:lnSpc>
                <a:spcPts val="2822"/>
              </a:lnSpc>
            </a:pPr>
            <a:r>
              <a:rPr lang="en-US" sz="2000" dirty="0">
                <a:solidFill>
                  <a:srgbClr val="272525"/>
                </a:solidFill>
                <a:latin typeface="Georgia" pitchFamily="34" charset="0"/>
                <a:ea typeface="Georgia" pitchFamily="34" charset="-122"/>
                <a:cs typeface="Georgia" pitchFamily="34" charset="-120"/>
              </a:rPr>
              <a:t>3</a:t>
            </a:r>
            <a:endParaRPr lang="en-US" sz="2000" dirty="0"/>
          </a:p>
        </p:txBody>
      </p:sp>
      <p:sp>
        <p:nvSpPr>
          <p:cNvPr id="19" name="Text 16"/>
          <p:cNvSpPr/>
          <p:nvPr/>
        </p:nvSpPr>
        <p:spPr>
          <a:xfrm>
            <a:off x="1975643" y="4119359"/>
            <a:ext cx="2343150" cy="296453"/>
          </a:xfrm>
          <a:prstGeom prst="rect">
            <a:avLst/>
          </a:prstGeom>
          <a:noFill/>
          <a:ln/>
        </p:spPr>
        <p:txBody>
          <a:bodyPr wrap="none" rtlCol="0" anchor="t"/>
          <a:lstStyle/>
          <a:p>
            <a:pPr>
              <a:lnSpc>
                <a:spcPts val="2352"/>
              </a:lnSpc>
            </a:pPr>
            <a:r>
              <a:rPr lang="en-US" sz="2000" dirty="0">
                <a:solidFill>
                  <a:srgbClr val="272525"/>
                </a:solidFill>
                <a:latin typeface="Georgia" pitchFamily="34" charset="0"/>
                <a:ea typeface="Georgia" pitchFamily="34" charset="-122"/>
                <a:cs typeface="Georgia" pitchFamily="34" charset="-120"/>
              </a:rPr>
              <a:t>Advancing Knowledge</a:t>
            </a:r>
            <a:endParaRPr lang="en-US" sz="2000" dirty="0"/>
          </a:p>
        </p:txBody>
      </p:sp>
      <p:sp>
        <p:nvSpPr>
          <p:cNvPr id="20" name="Text 17"/>
          <p:cNvSpPr/>
          <p:nvPr/>
        </p:nvSpPr>
        <p:spPr>
          <a:xfrm>
            <a:off x="1975644" y="4579993"/>
            <a:ext cx="9527183" cy="656923"/>
          </a:xfrm>
          <a:prstGeom prst="rect">
            <a:avLst/>
          </a:prstGeom>
          <a:noFill/>
          <a:ln/>
        </p:spPr>
        <p:txBody>
          <a:bodyPr wrap="square" rtlCol="0" anchor="t"/>
          <a:lstStyle/>
          <a:p>
            <a:pPr>
              <a:lnSpc>
                <a:spcPts val="2605"/>
              </a:lnSpc>
            </a:pPr>
            <a:r>
              <a:rPr lang="en-US" sz="1400" dirty="0">
                <a:solidFill>
                  <a:srgbClr val="272525"/>
                </a:solidFill>
                <a:latin typeface="Helvetica" pitchFamily="2" charset="0"/>
                <a:ea typeface="Lato" pitchFamily="34" charset="-122"/>
                <a:cs typeface="Lato" pitchFamily="34" charset="-120"/>
              </a:rPr>
              <a:t>Through impactful research, higher education institutions expand knowledge on the multifaceted impact of sporting events, driving evidence-based decision-making and innovations for the betterment of society.</a:t>
            </a:r>
            <a:endParaRPr lang="en-US" sz="1400" dirty="0">
              <a:latin typeface="Helvetica" pitchFamily="2" charset="0"/>
            </a:endParaRPr>
          </a:p>
        </p:txBody>
      </p:sp>
      <p:sp>
        <p:nvSpPr>
          <p:cNvPr id="21" name="Shape 11"/>
          <p:cNvSpPr/>
          <p:nvPr/>
        </p:nvSpPr>
        <p:spPr>
          <a:xfrm>
            <a:off x="657649" y="5886747"/>
            <a:ext cx="11069444" cy="561054"/>
          </a:xfrm>
          <a:prstGeom prst="roundRect">
            <a:avLst>
              <a:gd name="adj" fmla="val 3061"/>
            </a:avLst>
          </a:prstGeom>
          <a:solidFill>
            <a:srgbClr val="F0E7DC"/>
          </a:solidFill>
          <a:ln w="7620">
            <a:solidFill>
              <a:srgbClr val="D1D1C7"/>
            </a:solidFill>
            <a:prstDash val="solid"/>
          </a:ln>
        </p:spPr>
      </p:sp>
      <p:sp>
        <p:nvSpPr>
          <p:cNvPr id="22" name="TextBox 21"/>
          <p:cNvSpPr txBox="1"/>
          <p:nvPr/>
        </p:nvSpPr>
        <p:spPr>
          <a:xfrm>
            <a:off x="5622152" y="5909699"/>
            <a:ext cx="947695" cy="523220"/>
          </a:xfrm>
          <a:prstGeom prst="rect">
            <a:avLst/>
          </a:prstGeom>
          <a:noFill/>
        </p:spPr>
        <p:txBody>
          <a:bodyPr wrap="none" rtlCol="0">
            <a:spAutoFit/>
          </a:bodyPr>
          <a:lstStyle/>
          <a:p>
            <a:r>
              <a:rPr lang="en-US" sz="2800" dirty="0" smtClean="0">
                <a:latin typeface="Georgia" panose="02040502050405020303" pitchFamily="18" charset="0"/>
              </a:rPr>
              <a:t>Q&amp;A</a:t>
            </a:r>
            <a:endParaRPr lang="en-US" sz="2800" dirty="0">
              <a:latin typeface="Georgia" panose="02040502050405020303" pitchFamily="18" charset="0"/>
            </a:endParaRPr>
          </a:p>
        </p:txBody>
      </p:sp>
    </p:spTree>
    <p:extLst>
      <p:ext uri="{BB962C8B-B14F-4D97-AF65-F5344CB8AC3E}">
        <p14:creationId xmlns:p14="http://schemas.microsoft.com/office/powerpoint/2010/main" val="24315169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w="7620">
            <a:solidFill>
              <a:srgbClr val="FFFFFF">
                <a:alpha val="64000"/>
              </a:srgbClr>
            </a:solidFill>
            <a:prstDash val="solid"/>
          </a:ln>
        </p:spPr>
      </p:sp>
      <p:pic>
        <p:nvPicPr>
          <p:cNvPr id="4" name="Image 1" descr="preencoded.png"/>
          <p:cNvPicPr>
            <a:picLocks noChangeAspect="1"/>
          </p:cNvPicPr>
          <p:nvPr/>
        </p:nvPicPr>
        <p:blipFill>
          <a:blip r:embed="rId4"/>
          <a:stretch>
            <a:fillRect/>
          </a:stretch>
        </p:blipFill>
        <p:spPr>
          <a:xfrm>
            <a:off x="0" y="0"/>
            <a:ext cx="4572000" cy="6858000"/>
          </a:xfrm>
          <a:prstGeom prst="rect">
            <a:avLst/>
          </a:prstGeom>
        </p:spPr>
      </p:pic>
      <p:sp>
        <p:nvSpPr>
          <p:cNvPr id="5" name="Text 1"/>
          <p:cNvSpPr/>
          <p:nvPr/>
        </p:nvSpPr>
        <p:spPr>
          <a:xfrm>
            <a:off x="5949950" y="1070967"/>
            <a:ext cx="4864100" cy="601762"/>
          </a:xfrm>
          <a:prstGeom prst="rect">
            <a:avLst/>
          </a:prstGeom>
          <a:noFill/>
          <a:ln/>
        </p:spPr>
        <p:txBody>
          <a:bodyPr wrap="none" rtlCol="0" anchor="t"/>
          <a:lstStyle/>
          <a:p>
            <a:pPr>
              <a:lnSpc>
                <a:spcPts val="4738"/>
              </a:lnSpc>
            </a:pPr>
            <a:r>
              <a:rPr lang="en-US" sz="4000" dirty="0">
                <a:solidFill>
                  <a:srgbClr val="312F2B"/>
                </a:solidFill>
                <a:latin typeface="Georgia" pitchFamily="34" charset="0"/>
                <a:ea typeface="Georgia" pitchFamily="34" charset="-122"/>
                <a:cs typeface="Georgia" pitchFamily="34" charset="-120"/>
              </a:rPr>
              <a:t>About Qatar University</a:t>
            </a:r>
            <a:endParaRPr lang="en-US" sz="4000" dirty="0"/>
          </a:p>
        </p:txBody>
      </p:sp>
      <p:sp>
        <p:nvSpPr>
          <p:cNvPr id="6" name="Shape 2"/>
          <p:cNvSpPr/>
          <p:nvPr/>
        </p:nvSpPr>
        <p:spPr>
          <a:xfrm>
            <a:off x="5266333" y="2104033"/>
            <a:ext cx="3023096" cy="2005311"/>
          </a:xfrm>
          <a:prstGeom prst="roundRect">
            <a:avLst>
              <a:gd name="adj" fmla="val 2447"/>
            </a:avLst>
          </a:prstGeom>
          <a:solidFill>
            <a:srgbClr val="E0CBB4"/>
          </a:solidFill>
          <a:ln w="7620">
            <a:solidFill>
              <a:srgbClr val="D1D1C7"/>
            </a:solidFill>
            <a:prstDash val="solid"/>
          </a:ln>
        </p:spPr>
      </p:sp>
      <p:sp>
        <p:nvSpPr>
          <p:cNvPr id="7" name="Text 3"/>
          <p:cNvSpPr/>
          <p:nvPr/>
        </p:nvSpPr>
        <p:spPr>
          <a:xfrm>
            <a:off x="5457825" y="2205747"/>
            <a:ext cx="2640112" cy="601663"/>
          </a:xfrm>
          <a:prstGeom prst="rect">
            <a:avLst/>
          </a:prstGeom>
          <a:noFill/>
          <a:ln/>
        </p:spPr>
        <p:txBody>
          <a:bodyPr wrap="square" rtlCol="0" anchor="t"/>
          <a:lstStyle/>
          <a:p>
            <a:pPr>
              <a:lnSpc>
                <a:spcPts val="2369"/>
              </a:lnSpc>
            </a:pPr>
            <a:r>
              <a:rPr lang="en-US" sz="1822" dirty="0">
                <a:solidFill>
                  <a:srgbClr val="272525"/>
                </a:solidFill>
                <a:latin typeface="Georgia" pitchFamily="34" charset="0"/>
                <a:ea typeface="Georgia" pitchFamily="34" charset="-122"/>
                <a:cs typeface="Georgia" pitchFamily="34" charset="-120"/>
              </a:rPr>
              <a:t>Multicultural Community</a:t>
            </a:r>
            <a:endParaRPr lang="en-US" sz="1822" dirty="0"/>
          </a:p>
        </p:txBody>
      </p:sp>
      <p:sp>
        <p:nvSpPr>
          <p:cNvPr id="8" name="Text 4"/>
          <p:cNvSpPr/>
          <p:nvPr/>
        </p:nvSpPr>
        <p:spPr>
          <a:xfrm>
            <a:off x="5457825" y="2909124"/>
            <a:ext cx="2825254" cy="666353"/>
          </a:xfrm>
          <a:prstGeom prst="rect">
            <a:avLst/>
          </a:prstGeom>
          <a:noFill/>
          <a:ln/>
        </p:spPr>
        <p:txBody>
          <a:bodyPr wrap="square" rtlCol="0" anchor="t"/>
          <a:lstStyle/>
          <a:p>
            <a:pPr>
              <a:lnSpc>
                <a:spcPts val="2624"/>
              </a:lnSpc>
            </a:pPr>
            <a:r>
              <a:rPr lang="en-US" sz="1458" dirty="0">
                <a:solidFill>
                  <a:srgbClr val="272525"/>
                </a:solidFill>
                <a:latin typeface="Helvetica" pitchFamily="2" charset="0"/>
                <a:ea typeface="Lato" pitchFamily="34" charset="-122"/>
                <a:cs typeface="Lato" pitchFamily="34" charset="-120"/>
              </a:rPr>
              <a:t>Over </a:t>
            </a:r>
            <a:r>
              <a:rPr lang="en-US" sz="1458" dirty="0" smtClean="0">
                <a:solidFill>
                  <a:srgbClr val="272525"/>
                </a:solidFill>
                <a:latin typeface="Helvetica" pitchFamily="2" charset="0"/>
                <a:ea typeface="Lato" pitchFamily="34" charset="-122"/>
                <a:cs typeface="Lato" pitchFamily="34" charset="-120"/>
              </a:rPr>
              <a:t>25,000 </a:t>
            </a:r>
            <a:r>
              <a:rPr lang="en-US" sz="1458" dirty="0">
                <a:solidFill>
                  <a:srgbClr val="272525"/>
                </a:solidFill>
                <a:latin typeface="Helvetica" pitchFamily="2" charset="0"/>
                <a:ea typeface="Lato" pitchFamily="34" charset="-122"/>
                <a:cs typeface="Lato" pitchFamily="34" charset="-120"/>
              </a:rPr>
              <a:t>students </a:t>
            </a:r>
            <a:r>
              <a:rPr lang="en-US" sz="1458" dirty="0">
                <a:solidFill>
                  <a:srgbClr val="272525"/>
                </a:solidFill>
                <a:latin typeface="Helvetica" pitchFamily="2" charset="0"/>
                <a:ea typeface="Lato" pitchFamily="34" charset="-122"/>
                <a:cs typeface="Lato" pitchFamily="34" charset="-120"/>
              </a:rPr>
              <a:t>originating from over 80 nations</a:t>
            </a:r>
            <a:endParaRPr lang="en-US" sz="1458" dirty="0">
              <a:latin typeface="Helvetica" pitchFamily="2" charset="0"/>
            </a:endParaRPr>
          </a:p>
        </p:txBody>
      </p:sp>
      <p:sp>
        <p:nvSpPr>
          <p:cNvPr id="9" name="Shape 5"/>
          <p:cNvSpPr/>
          <p:nvPr/>
        </p:nvSpPr>
        <p:spPr>
          <a:xfrm>
            <a:off x="8474571" y="2104033"/>
            <a:ext cx="3023096" cy="2005311"/>
          </a:xfrm>
          <a:prstGeom prst="roundRect">
            <a:avLst>
              <a:gd name="adj" fmla="val 2447"/>
            </a:avLst>
          </a:prstGeom>
          <a:solidFill>
            <a:srgbClr val="E6D6C4"/>
          </a:solidFill>
          <a:ln w="7620">
            <a:solidFill>
              <a:srgbClr val="D1D1C7"/>
            </a:solidFill>
            <a:prstDash val="solid"/>
          </a:ln>
        </p:spPr>
      </p:sp>
      <p:sp>
        <p:nvSpPr>
          <p:cNvPr id="10" name="Text 6"/>
          <p:cNvSpPr/>
          <p:nvPr/>
        </p:nvSpPr>
        <p:spPr>
          <a:xfrm>
            <a:off x="8501559" y="2151459"/>
            <a:ext cx="2228850" cy="300832"/>
          </a:xfrm>
          <a:prstGeom prst="rect">
            <a:avLst/>
          </a:prstGeom>
          <a:noFill/>
          <a:ln/>
        </p:spPr>
        <p:txBody>
          <a:bodyPr wrap="none" rtlCol="0" anchor="t"/>
          <a:lstStyle/>
          <a:p>
            <a:pPr>
              <a:lnSpc>
                <a:spcPts val="2369"/>
              </a:lnSpc>
            </a:pPr>
            <a:r>
              <a:rPr lang="en-US" sz="1822" dirty="0">
                <a:solidFill>
                  <a:srgbClr val="272525"/>
                </a:solidFill>
                <a:latin typeface="Georgia" pitchFamily="34" charset="0"/>
                <a:ea typeface="Georgia" pitchFamily="34" charset="-122"/>
                <a:cs typeface="Georgia" pitchFamily="34" charset="-120"/>
              </a:rPr>
              <a:t>Academic Excellence</a:t>
            </a:r>
            <a:endParaRPr lang="en-US" sz="1822" dirty="0"/>
          </a:p>
        </p:txBody>
      </p:sp>
      <p:sp>
        <p:nvSpPr>
          <p:cNvPr id="11" name="Text 7"/>
          <p:cNvSpPr/>
          <p:nvPr/>
        </p:nvSpPr>
        <p:spPr>
          <a:xfrm>
            <a:off x="8480922" y="2442413"/>
            <a:ext cx="3016746" cy="1404759"/>
          </a:xfrm>
          <a:prstGeom prst="rect">
            <a:avLst/>
          </a:prstGeom>
          <a:noFill/>
          <a:ln/>
        </p:spPr>
        <p:txBody>
          <a:bodyPr wrap="square" rtlCol="0" anchor="t"/>
          <a:lstStyle/>
          <a:p>
            <a:pPr>
              <a:lnSpc>
                <a:spcPts val="2624"/>
              </a:lnSpc>
            </a:pPr>
            <a:r>
              <a:rPr lang="en-US" sz="1400" dirty="0" smtClean="0">
                <a:solidFill>
                  <a:srgbClr val="272525"/>
                </a:solidFill>
                <a:latin typeface="Helvetica" pitchFamily="2" charset="0"/>
                <a:ea typeface="Lato" pitchFamily="34" charset="-122"/>
                <a:cs typeface="Lato" pitchFamily="34" charset="-120"/>
              </a:rPr>
              <a:t>Ranked #1 in MENA region,</a:t>
            </a:r>
          </a:p>
          <a:p>
            <a:pPr>
              <a:lnSpc>
                <a:spcPts val="2624"/>
              </a:lnSpc>
            </a:pPr>
            <a:r>
              <a:rPr lang="en-US" sz="1400" dirty="0" smtClean="0">
                <a:solidFill>
                  <a:srgbClr val="272525"/>
                </a:solidFill>
                <a:latin typeface="Helvetica" pitchFamily="2" charset="0"/>
                <a:ea typeface="Lato" pitchFamily="34" charset="-122"/>
              </a:rPr>
              <a:t>24</a:t>
            </a:r>
            <a:r>
              <a:rPr lang="en-US" sz="1400" baseline="30000" dirty="0" smtClean="0">
                <a:solidFill>
                  <a:srgbClr val="272525"/>
                </a:solidFill>
                <a:latin typeface="Helvetica" pitchFamily="2" charset="0"/>
                <a:ea typeface="Lato" pitchFamily="34" charset="-122"/>
              </a:rPr>
              <a:t>th</a:t>
            </a:r>
            <a:r>
              <a:rPr lang="en-US" sz="1400" dirty="0" smtClean="0">
                <a:solidFill>
                  <a:srgbClr val="272525"/>
                </a:solidFill>
                <a:latin typeface="Helvetica" pitchFamily="2" charset="0"/>
                <a:ea typeface="Lato" pitchFamily="34" charset="-122"/>
              </a:rPr>
              <a:t> Worldwide (THE </a:t>
            </a:r>
            <a:r>
              <a:rPr lang="en-US" sz="1400" dirty="0">
                <a:solidFill>
                  <a:srgbClr val="272525"/>
                </a:solidFill>
                <a:latin typeface="Helvetica" pitchFamily="2" charset="0"/>
                <a:ea typeface="Lato" pitchFamily="34" charset="-122"/>
              </a:rPr>
              <a:t>Y</a:t>
            </a:r>
            <a:r>
              <a:rPr lang="en-US" sz="1400" dirty="0" smtClean="0">
                <a:solidFill>
                  <a:srgbClr val="272525"/>
                </a:solidFill>
                <a:latin typeface="Helvetica" pitchFamily="2" charset="0"/>
                <a:ea typeface="Lato" pitchFamily="34" charset="-122"/>
              </a:rPr>
              <a:t>oung University Rakings)</a:t>
            </a:r>
          </a:p>
          <a:p>
            <a:pPr>
              <a:lnSpc>
                <a:spcPts val="2624"/>
              </a:lnSpc>
            </a:pPr>
            <a:r>
              <a:rPr lang="en-US" sz="1400" dirty="0" smtClean="0">
                <a:solidFill>
                  <a:srgbClr val="272525"/>
                </a:solidFill>
                <a:latin typeface="Helvetica" pitchFamily="2" charset="0"/>
                <a:ea typeface="Lato" pitchFamily="34" charset="-122"/>
              </a:rPr>
              <a:t>2</a:t>
            </a:r>
            <a:r>
              <a:rPr lang="en-US" sz="1400" baseline="30000" dirty="0" smtClean="0">
                <a:solidFill>
                  <a:srgbClr val="272525"/>
                </a:solidFill>
                <a:latin typeface="Helvetica" pitchFamily="2" charset="0"/>
                <a:ea typeface="Lato" pitchFamily="34" charset="-122"/>
              </a:rPr>
              <a:t>nd</a:t>
            </a:r>
            <a:r>
              <a:rPr lang="en-US" sz="1400" dirty="0" smtClean="0">
                <a:solidFill>
                  <a:srgbClr val="272525"/>
                </a:solidFill>
                <a:latin typeface="Helvetica" pitchFamily="2" charset="0"/>
                <a:ea typeface="Lato" pitchFamily="34" charset="-122"/>
              </a:rPr>
              <a:t> in QS Arab </a:t>
            </a:r>
            <a:r>
              <a:rPr lang="en-US" sz="1400" dirty="0">
                <a:solidFill>
                  <a:srgbClr val="272525"/>
                </a:solidFill>
                <a:latin typeface="Helvetica" pitchFamily="2" charset="0"/>
                <a:ea typeface="Lato" pitchFamily="34" charset="-122"/>
              </a:rPr>
              <a:t>R</a:t>
            </a:r>
            <a:r>
              <a:rPr lang="en-US" sz="1400" dirty="0" smtClean="0">
                <a:solidFill>
                  <a:srgbClr val="272525"/>
                </a:solidFill>
                <a:latin typeface="Helvetica" pitchFamily="2" charset="0"/>
                <a:ea typeface="Lato" pitchFamily="34" charset="-122"/>
              </a:rPr>
              <a:t>egion University Rankings</a:t>
            </a:r>
            <a:endParaRPr lang="en-US" sz="1400" dirty="0">
              <a:latin typeface="Helvetica" pitchFamily="2" charset="0"/>
            </a:endParaRPr>
          </a:p>
        </p:txBody>
      </p:sp>
      <p:sp>
        <p:nvSpPr>
          <p:cNvPr id="12" name="Shape 8"/>
          <p:cNvSpPr/>
          <p:nvPr/>
        </p:nvSpPr>
        <p:spPr>
          <a:xfrm>
            <a:off x="5266333" y="4294486"/>
            <a:ext cx="6231334" cy="1202134"/>
          </a:xfrm>
          <a:prstGeom prst="roundRect">
            <a:avLst>
              <a:gd name="adj" fmla="val 3803"/>
            </a:avLst>
          </a:prstGeom>
          <a:solidFill>
            <a:srgbClr val="F0E7DC"/>
          </a:solidFill>
          <a:ln w="7620">
            <a:solidFill>
              <a:srgbClr val="D1D1C7"/>
            </a:solidFill>
            <a:prstDash val="solid"/>
          </a:ln>
        </p:spPr>
      </p:sp>
      <p:sp>
        <p:nvSpPr>
          <p:cNvPr id="13" name="Text 9"/>
          <p:cNvSpPr/>
          <p:nvPr/>
        </p:nvSpPr>
        <p:spPr>
          <a:xfrm>
            <a:off x="5457825" y="4485977"/>
            <a:ext cx="1851620" cy="300832"/>
          </a:xfrm>
          <a:prstGeom prst="rect">
            <a:avLst/>
          </a:prstGeom>
          <a:noFill/>
          <a:ln/>
        </p:spPr>
        <p:txBody>
          <a:bodyPr wrap="none" rtlCol="0" anchor="t"/>
          <a:lstStyle/>
          <a:p>
            <a:pPr>
              <a:lnSpc>
                <a:spcPts val="2369"/>
              </a:lnSpc>
            </a:pPr>
            <a:r>
              <a:rPr lang="en-US" sz="1822" dirty="0">
                <a:solidFill>
                  <a:srgbClr val="272525"/>
                </a:solidFill>
                <a:latin typeface="Georgia" pitchFamily="34" charset="0"/>
                <a:ea typeface="Georgia" pitchFamily="34" charset="-122"/>
                <a:cs typeface="Georgia" pitchFamily="34" charset="-120"/>
              </a:rPr>
              <a:t>Programs</a:t>
            </a:r>
            <a:endParaRPr lang="en-US" sz="1822" dirty="0"/>
          </a:p>
        </p:txBody>
      </p:sp>
      <p:sp>
        <p:nvSpPr>
          <p:cNvPr id="14" name="Text 10"/>
          <p:cNvSpPr/>
          <p:nvPr/>
        </p:nvSpPr>
        <p:spPr>
          <a:xfrm>
            <a:off x="5457825" y="4971951"/>
            <a:ext cx="5848350" cy="333177"/>
          </a:xfrm>
          <a:prstGeom prst="rect">
            <a:avLst/>
          </a:prstGeom>
          <a:noFill/>
          <a:ln/>
        </p:spPr>
        <p:txBody>
          <a:bodyPr wrap="none" rtlCol="0" anchor="t"/>
          <a:lstStyle/>
          <a:p>
            <a:pPr>
              <a:lnSpc>
                <a:spcPts val="2624"/>
              </a:lnSpc>
            </a:pPr>
            <a:r>
              <a:rPr lang="en-US" sz="1458" dirty="0">
                <a:solidFill>
                  <a:srgbClr val="272525"/>
                </a:solidFill>
                <a:latin typeface="Helvetica" pitchFamily="2" charset="0"/>
                <a:ea typeface="Lato" pitchFamily="34" charset="-122"/>
                <a:cs typeface="Lato" pitchFamily="34" charset="-120"/>
              </a:rPr>
              <a:t>Over 90 undergraduate and postgraduate programs across 11 colleges</a:t>
            </a:r>
            <a:endParaRPr lang="en-US" sz="1458" dirty="0">
              <a:latin typeface="Helvetica" pitchFamily="2" charset="0"/>
            </a:endParaRPr>
          </a:p>
        </p:txBody>
      </p:sp>
      <p:pic>
        <p:nvPicPr>
          <p:cNvPr id="17" name="Picture 2" descr="Sponsors / ICEAN 2018 / Global Innovative Centre for Advanced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0821" y="-161749"/>
            <a:ext cx="3132320" cy="1761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2454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16" name="Shape 0"/>
          <p:cNvSpPr/>
          <p:nvPr/>
        </p:nvSpPr>
        <p:spPr>
          <a:xfrm>
            <a:off x="0" y="0"/>
            <a:ext cx="12192000" cy="6858000"/>
          </a:xfrm>
          <a:prstGeom prst="rect">
            <a:avLst/>
          </a:prstGeom>
          <a:solidFill>
            <a:srgbClr val="FFFFFF">
              <a:alpha val="75000"/>
            </a:srgbClr>
          </a:solidFill>
          <a:ln w="7620">
            <a:solidFill>
              <a:srgbClr val="FFFFFF">
                <a:alpha val="64000"/>
              </a:srgbClr>
            </a:solidFill>
            <a:prstDash val="solid"/>
          </a:ln>
        </p:spPr>
      </p:sp>
      <p:sp>
        <p:nvSpPr>
          <p:cNvPr id="17" name="Text 1"/>
          <p:cNvSpPr/>
          <p:nvPr/>
        </p:nvSpPr>
        <p:spPr>
          <a:xfrm>
            <a:off x="73448" y="2877780"/>
            <a:ext cx="4845050" cy="601762"/>
          </a:xfrm>
          <a:prstGeom prst="rect">
            <a:avLst/>
          </a:prstGeom>
          <a:noFill/>
          <a:ln/>
        </p:spPr>
        <p:txBody>
          <a:bodyPr wrap="none" rtlCol="0" anchor="t"/>
          <a:lstStyle/>
          <a:p>
            <a:pPr>
              <a:lnSpc>
                <a:spcPts val="4738"/>
              </a:lnSpc>
            </a:pPr>
            <a:r>
              <a:rPr lang="en-US" sz="3645" dirty="0">
                <a:solidFill>
                  <a:srgbClr val="312F2B"/>
                </a:solidFill>
                <a:latin typeface="Georgia" pitchFamily="34" charset="0"/>
                <a:ea typeface="Georgia" pitchFamily="34" charset="-122"/>
                <a:cs typeface="Georgia" pitchFamily="34" charset="-120"/>
              </a:rPr>
              <a:t>Innovation and Impact</a:t>
            </a:r>
            <a:endParaRPr lang="en-US" sz="3645" dirty="0"/>
          </a:p>
        </p:txBody>
      </p:sp>
      <p:sp>
        <p:nvSpPr>
          <p:cNvPr id="18" name="Shape 2"/>
          <p:cNvSpPr/>
          <p:nvPr/>
        </p:nvSpPr>
        <p:spPr>
          <a:xfrm>
            <a:off x="264940" y="3757255"/>
            <a:ext cx="3286224" cy="2676525"/>
          </a:xfrm>
          <a:prstGeom prst="roundRect">
            <a:avLst>
              <a:gd name="adj" fmla="val 1315"/>
            </a:avLst>
          </a:prstGeom>
          <a:solidFill>
            <a:srgbClr val="E3D0BB"/>
          </a:solidFill>
          <a:ln w="7620">
            <a:solidFill>
              <a:srgbClr val="D1D1C7"/>
            </a:solidFill>
            <a:prstDash val="solid"/>
          </a:ln>
        </p:spPr>
      </p:sp>
      <p:sp>
        <p:nvSpPr>
          <p:cNvPr id="19" name="Text 3"/>
          <p:cNvSpPr/>
          <p:nvPr/>
        </p:nvSpPr>
        <p:spPr>
          <a:xfrm>
            <a:off x="264940" y="3948747"/>
            <a:ext cx="2400300" cy="300832"/>
          </a:xfrm>
          <a:prstGeom prst="rect">
            <a:avLst/>
          </a:prstGeom>
          <a:noFill/>
          <a:ln/>
        </p:spPr>
        <p:txBody>
          <a:bodyPr wrap="none" rtlCol="0" anchor="t"/>
          <a:lstStyle/>
          <a:p>
            <a:pPr>
              <a:lnSpc>
                <a:spcPts val="2369"/>
              </a:lnSpc>
            </a:pPr>
            <a:r>
              <a:rPr lang="en-US" sz="1822" dirty="0">
                <a:solidFill>
                  <a:srgbClr val="272525"/>
                </a:solidFill>
                <a:latin typeface="Georgia" pitchFamily="34" charset="0"/>
                <a:ea typeface="Georgia" pitchFamily="34" charset="-122"/>
                <a:cs typeface="Georgia" pitchFamily="34" charset="-120"/>
              </a:rPr>
              <a:t>Entrepreneurship Hub</a:t>
            </a:r>
            <a:endParaRPr lang="en-US" sz="1822" dirty="0"/>
          </a:p>
        </p:txBody>
      </p:sp>
      <p:sp>
        <p:nvSpPr>
          <p:cNvPr id="20" name="Text 4"/>
          <p:cNvSpPr/>
          <p:nvPr/>
        </p:nvSpPr>
        <p:spPr>
          <a:xfrm>
            <a:off x="252510" y="4378721"/>
            <a:ext cx="3094732" cy="1999059"/>
          </a:xfrm>
          <a:prstGeom prst="rect">
            <a:avLst/>
          </a:prstGeom>
          <a:noFill/>
          <a:ln/>
        </p:spPr>
        <p:txBody>
          <a:bodyPr wrap="square" rtlCol="0" anchor="t"/>
          <a:lstStyle/>
          <a:p>
            <a:pPr>
              <a:lnSpc>
                <a:spcPts val="2624"/>
              </a:lnSpc>
            </a:pPr>
            <a:r>
              <a:rPr lang="en-US" sz="1333" dirty="0">
                <a:solidFill>
                  <a:srgbClr val="272525"/>
                </a:solidFill>
                <a:latin typeface="Helvetica" pitchFamily="2" charset="0"/>
                <a:ea typeface="Lato" pitchFamily="34" charset="-122"/>
                <a:cs typeface="Lato" pitchFamily="34" charset="-120"/>
              </a:rPr>
              <a:t>Qatar University is committed to fostering entrepreneurship and innovation, providing students and faculty with the resources and support necessary to turn their ideas into reality.</a:t>
            </a:r>
            <a:endParaRPr lang="en-US" sz="1333" dirty="0">
              <a:latin typeface="Helvetica" pitchFamily="2" charset="0"/>
            </a:endParaRPr>
          </a:p>
        </p:txBody>
      </p:sp>
      <p:sp>
        <p:nvSpPr>
          <p:cNvPr id="21" name="Shape 5"/>
          <p:cNvSpPr/>
          <p:nvPr/>
        </p:nvSpPr>
        <p:spPr>
          <a:xfrm>
            <a:off x="3816103" y="3747848"/>
            <a:ext cx="4009403" cy="2676525"/>
          </a:xfrm>
          <a:prstGeom prst="roundRect">
            <a:avLst>
              <a:gd name="adj" fmla="val 1315"/>
            </a:avLst>
          </a:prstGeom>
          <a:solidFill>
            <a:srgbClr val="E6D6C4"/>
          </a:solidFill>
          <a:ln w="7620">
            <a:solidFill>
              <a:srgbClr val="D1D1C7"/>
            </a:solidFill>
            <a:prstDash val="solid"/>
          </a:ln>
        </p:spPr>
      </p:sp>
      <p:sp>
        <p:nvSpPr>
          <p:cNvPr id="22" name="Text 6"/>
          <p:cNvSpPr/>
          <p:nvPr/>
        </p:nvSpPr>
        <p:spPr>
          <a:xfrm>
            <a:off x="4539281" y="3939339"/>
            <a:ext cx="2235200" cy="300832"/>
          </a:xfrm>
          <a:prstGeom prst="rect">
            <a:avLst/>
          </a:prstGeom>
          <a:noFill/>
          <a:ln/>
        </p:spPr>
        <p:txBody>
          <a:bodyPr wrap="none" rtlCol="0" anchor="t"/>
          <a:lstStyle/>
          <a:p>
            <a:pPr>
              <a:lnSpc>
                <a:spcPts val="2369"/>
              </a:lnSpc>
            </a:pPr>
            <a:r>
              <a:rPr lang="en-US" sz="1822" dirty="0">
                <a:solidFill>
                  <a:srgbClr val="272525"/>
                </a:solidFill>
                <a:latin typeface="Georgia" pitchFamily="34" charset="0"/>
                <a:ea typeface="Georgia" pitchFamily="34" charset="-122"/>
                <a:cs typeface="Georgia" pitchFamily="34" charset="-120"/>
              </a:rPr>
              <a:t>Social Responsibility</a:t>
            </a:r>
            <a:endParaRPr lang="en-US" sz="1822" dirty="0"/>
          </a:p>
        </p:txBody>
      </p:sp>
      <p:sp>
        <p:nvSpPr>
          <p:cNvPr id="23" name="Text 7"/>
          <p:cNvSpPr/>
          <p:nvPr/>
        </p:nvSpPr>
        <p:spPr>
          <a:xfrm>
            <a:off x="3977706" y="4397668"/>
            <a:ext cx="3841449" cy="1117365"/>
          </a:xfrm>
          <a:prstGeom prst="rect">
            <a:avLst/>
          </a:prstGeom>
          <a:noFill/>
          <a:ln/>
        </p:spPr>
        <p:txBody>
          <a:bodyPr wrap="square" rtlCol="0" anchor="t"/>
          <a:lstStyle/>
          <a:p>
            <a:pPr>
              <a:lnSpc>
                <a:spcPts val="2624"/>
              </a:lnSpc>
            </a:pPr>
            <a:r>
              <a:rPr lang="en-US" sz="1167" dirty="0">
                <a:solidFill>
                  <a:srgbClr val="272525"/>
                </a:solidFill>
                <a:latin typeface="Helvetica" pitchFamily="2" charset="0"/>
                <a:ea typeface="Lato" pitchFamily="34" charset="-122"/>
                <a:cs typeface="Lato" pitchFamily="34" charset="-120"/>
              </a:rPr>
              <a:t>Qatar University believes in the importance of social responsibility and encourages students and faculty to engage with local communities and address pressing social issues such as healthcare, education, and environmental sustainability.</a:t>
            </a:r>
            <a:endParaRPr lang="en-US" sz="1167" dirty="0">
              <a:latin typeface="Helvetica" pitchFamily="2" charset="0"/>
            </a:endParaRPr>
          </a:p>
        </p:txBody>
      </p:sp>
      <p:sp>
        <p:nvSpPr>
          <p:cNvPr id="24" name="Shape 8"/>
          <p:cNvSpPr/>
          <p:nvPr/>
        </p:nvSpPr>
        <p:spPr>
          <a:xfrm>
            <a:off x="8010648" y="3747848"/>
            <a:ext cx="3936760" cy="2685933"/>
          </a:xfrm>
          <a:prstGeom prst="roundRect">
            <a:avLst>
              <a:gd name="adj" fmla="val 1315"/>
            </a:avLst>
          </a:prstGeom>
          <a:solidFill>
            <a:srgbClr val="F0E7DC"/>
          </a:solidFill>
          <a:ln w="7620">
            <a:solidFill>
              <a:srgbClr val="D1D1C7"/>
            </a:solidFill>
            <a:prstDash val="solid"/>
          </a:ln>
        </p:spPr>
      </p:sp>
      <p:sp>
        <p:nvSpPr>
          <p:cNvPr id="25" name="Text 9"/>
          <p:cNvSpPr/>
          <p:nvPr/>
        </p:nvSpPr>
        <p:spPr>
          <a:xfrm>
            <a:off x="8202140" y="3939339"/>
            <a:ext cx="2584450" cy="300832"/>
          </a:xfrm>
          <a:prstGeom prst="rect">
            <a:avLst/>
          </a:prstGeom>
          <a:noFill/>
          <a:ln/>
        </p:spPr>
        <p:txBody>
          <a:bodyPr wrap="none" rtlCol="0" anchor="t"/>
          <a:lstStyle/>
          <a:p>
            <a:pPr>
              <a:lnSpc>
                <a:spcPts val="2369"/>
              </a:lnSpc>
            </a:pPr>
            <a:r>
              <a:rPr lang="en-US" sz="1822" dirty="0">
                <a:solidFill>
                  <a:srgbClr val="272525"/>
                </a:solidFill>
                <a:latin typeface="Georgia" pitchFamily="34" charset="0"/>
                <a:ea typeface="Georgia" pitchFamily="34" charset="-122"/>
                <a:cs typeface="Georgia" pitchFamily="34" charset="-120"/>
              </a:rPr>
              <a:t>Global Research Partner</a:t>
            </a:r>
            <a:endParaRPr lang="en-US" sz="1822" dirty="0"/>
          </a:p>
        </p:txBody>
      </p:sp>
      <p:sp>
        <p:nvSpPr>
          <p:cNvPr id="26" name="Text 10"/>
          <p:cNvSpPr/>
          <p:nvPr/>
        </p:nvSpPr>
        <p:spPr>
          <a:xfrm>
            <a:off x="8202140" y="4425314"/>
            <a:ext cx="3613563" cy="1905872"/>
          </a:xfrm>
          <a:prstGeom prst="rect">
            <a:avLst/>
          </a:prstGeom>
          <a:noFill/>
          <a:ln/>
        </p:spPr>
        <p:txBody>
          <a:bodyPr wrap="square" rtlCol="0" anchor="t"/>
          <a:lstStyle/>
          <a:p>
            <a:pPr>
              <a:lnSpc>
                <a:spcPts val="2624"/>
              </a:lnSpc>
            </a:pPr>
            <a:r>
              <a:rPr lang="en-US" sz="1333" dirty="0">
                <a:solidFill>
                  <a:srgbClr val="272525"/>
                </a:solidFill>
                <a:latin typeface="Helvetica" pitchFamily="2" charset="0"/>
                <a:ea typeface="Lato" pitchFamily="34" charset="-122"/>
                <a:cs typeface="Lato" pitchFamily="34" charset="-120"/>
              </a:rPr>
              <a:t>Qatar University collaborates with leading universities and research institutions around the world, providing students and faculty with unparalleled opportunities to engage in cutting-edge research and make meaningful contributions to global knowledge.</a:t>
            </a:r>
            <a:endParaRPr lang="en-US" sz="1333" dirty="0">
              <a:latin typeface="Helvetica" pitchFamily="2" charset="0"/>
            </a:endParaRPr>
          </a:p>
        </p:txBody>
      </p: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204429" cy="2793546"/>
          </a:xfrm>
          <a:prstGeom prst="rect">
            <a:avLst/>
          </a:prstGeom>
        </p:spPr>
      </p:pic>
    </p:spTree>
    <p:extLst>
      <p:ext uri="{BB962C8B-B14F-4D97-AF65-F5344CB8AC3E}">
        <p14:creationId xmlns:p14="http://schemas.microsoft.com/office/powerpoint/2010/main" val="22838640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w="7620">
            <a:solidFill>
              <a:srgbClr val="FFFFFF">
                <a:alpha val="64000"/>
              </a:srgbClr>
            </a:solidFill>
            <a:prstDash val="solid"/>
          </a:ln>
        </p:spPr>
      </p:sp>
      <p:sp>
        <p:nvSpPr>
          <p:cNvPr id="4" name="Text 1"/>
          <p:cNvSpPr/>
          <p:nvPr/>
        </p:nvSpPr>
        <p:spPr>
          <a:xfrm>
            <a:off x="694333" y="575866"/>
            <a:ext cx="5251450" cy="601762"/>
          </a:xfrm>
          <a:prstGeom prst="rect">
            <a:avLst/>
          </a:prstGeom>
          <a:noFill/>
          <a:ln/>
        </p:spPr>
        <p:txBody>
          <a:bodyPr wrap="none" rtlCol="0" anchor="t"/>
          <a:lstStyle/>
          <a:p>
            <a:pPr>
              <a:lnSpc>
                <a:spcPts val="4738"/>
              </a:lnSpc>
            </a:pPr>
            <a:r>
              <a:rPr lang="en-US" sz="3645" dirty="0">
                <a:solidFill>
                  <a:srgbClr val="312F2B"/>
                </a:solidFill>
                <a:latin typeface="Georgia" pitchFamily="34" charset="0"/>
                <a:ea typeface="Georgia" pitchFamily="34" charset="-122"/>
                <a:cs typeface="Georgia" pitchFamily="34" charset="-120"/>
              </a:rPr>
              <a:t>Why Are We Here Today?</a:t>
            </a:r>
            <a:endParaRPr lang="en-US" sz="3645" dirty="0"/>
          </a:p>
        </p:txBody>
      </p:sp>
      <p:sp>
        <p:nvSpPr>
          <p:cNvPr id="5" name="Shape 2"/>
          <p:cNvSpPr/>
          <p:nvPr/>
        </p:nvSpPr>
        <p:spPr>
          <a:xfrm>
            <a:off x="694333" y="1582639"/>
            <a:ext cx="416619" cy="416619"/>
          </a:xfrm>
          <a:prstGeom prst="roundRect">
            <a:avLst>
              <a:gd name="adj" fmla="val 10974"/>
            </a:avLst>
          </a:prstGeom>
          <a:solidFill>
            <a:srgbClr val="C5A37E"/>
          </a:solidFill>
          <a:ln w="7620">
            <a:solidFill>
              <a:srgbClr val="D1D1C7"/>
            </a:solidFill>
            <a:prstDash val="solid"/>
          </a:ln>
        </p:spPr>
      </p:sp>
      <p:sp>
        <p:nvSpPr>
          <p:cNvPr id="6" name="Text 3"/>
          <p:cNvSpPr/>
          <p:nvPr/>
        </p:nvSpPr>
        <p:spPr>
          <a:xfrm>
            <a:off x="826393" y="1610419"/>
            <a:ext cx="152400" cy="360958"/>
          </a:xfrm>
          <a:prstGeom prst="rect">
            <a:avLst/>
          </a:prstGeom>
          <a:noFill/>
          <a:ln/>
        </p:spPr>
        <p:txBody>
          <a:bodyPr wrap="none" rtlCol="0" anchor="t"/>
          <a:lstStyle/>
          <a:p>
            <a:pPr algn="ctr">
              <a:lnSpc>
                <a:spcPts val="2843"/>
              </a:lnSpc>
            </a:pPr>
            <a:r>
              <a:rPr lang="en-US" sz="2187" dirty="0">
                <a:solidFill>
                  <a:srgbClr val="272525"/>
                </a:solidFill>
                <a:latin typeface="Georgia" pitchFamily="34" charset="0"/>
                <a:ea typeface="Georgia" pitchFamily="34" charset="-122"/>
                <a:cs typeface="Georgia" pitchFamily="34" charset="-120"/>
              </a:rPr>
              <a:t>1</a:t>
            </a:r>
            <a:endParaRPr lang="en-US" sz="2187" dirty="0"/>
          </a:p>
        </p:txBody>
      </p:sp>
      <p:sp>
        <p:nvSpPr>
          <p:cNvPr id="7" name="Text 4"/>
          <p:cNvSpPr/>
          <p:nvPr/>
        </p:nvSpPr>
        <p:spPr>
          <a:xfrm>
            <a:off x="1296095" y="1640483"/>
            <a:ext cx="2421334" cy="601663"/>
          </a:xfrm>
          <a:prstGeom prst="rect">
            <a:avLst/>
          </a:prstGeom>
          <a:noFill/>
          <a:ln/>
        </p:spPr>
        <p:txBody>
          <a:bodyPr wrap="square" rtlCol="0" anchor="t"/>
          <a:lstStyle/>
          <a:p>
            <a:pPr>
              <a:lnSpc>
                <a:spcPts val="2369"/>
              </a:lnSpc>
            </a:pPr>
            <a:r>
              <a:rPr lang="en-US" sz="1822" dirty="0">
                <a:solidFill>
                  <a:srgbClr val="272525"/>
                </a:solidFill>
                <a:latin typeface="Georgia" pitchFamily="34" charset="0"/>
                <a:ea typeface="Georgia" pitchFamily="34" charset="-122"/>
                <a:cs typeface="Georgia" pitchFamily="34" charset="-120"/>
              </a:rPr>
              <a:t>Value of Hosting Experience</a:t>
            </a:r>
            <a:endParaRPr lang="en-US" sz="1822" dirty="0"/>
          </a:p>
        </p:txBody>
      </p:sp>
      <p:sp>
        <p:nvSpPr>
          <p:cNvPr id="8" name="Text 5"/>
          <p:cNvSpPr/>
          <p:nvPr/>
        </p:nvSpPr>
        <p:spPr>
          <a:xfrm>
            <a:off x="1296095" y="2282895"/>
            <a:ext cx="2421334" cy="1665883"/>
          </a:xfrm>
          <a:prstGeom prst="rect">
            <a:avLst/>
          </a:prstGeom>
          <a:noFill/>
          <a:ln/>
        </p:spPr>
        <p:txBody>
          <a:bodyPr wrap="square" rtlCol="0" anchor="t"/>
          <a:lstStyle/>
          <a:p>
            <a:pPr>
              <a:lnSpc>
                <a:spcPts val="2624"/>
              </a:lnSpc>
            </a:pPr>
            <a:r>
              <a:rPr lang="en-US" sz="1458" dirty="0">
                <a:solidFill>
                  <a:srgbClr val="272525"/>
                </a:solidFill>
                <a:latin typeface="Helvetica" pitchFamily="2" charset="0"/>
                <a:ea typeface="Lato" pitchFamily="34" charset="-122"/>
                <a:cs typeface="Lato" pitchFamily="34" charset="-120"/>
              </a:rPr>
              <a:t>Showcasing the exceptional value of Qatar University's hosting experience with the Spain and Argentina national teams during the World Cup</a:t>
            </a:r>
            <a:endParaRPr lang="en-US" sz="1458" dirty="0">
              <a:latin typeface="Helvetica" pitchFamily="2" charset="0"/>
            </a:endParaRPr>
          </a:p>
        </p:txBody>
      </p:sp>
      <p:sp>
        <p:nvSpPr>
          <p:cNvPr id="9" name="Shape 6"/>
          <p:cNvSpPr/>
          <p:nvPr/>
        </p:nvSpPr>
        <p:spPr>
          <a:xfrm>
            <a:off x="3902571" y="1582639"/>
            <a:ext cx="416619" cy="416619"/>
          </a:xfrm>
          <a:prstGeom prst="roundRect">
            <a:avLst>
              <a:gd name="adj" fmla="val 10974"/>
            </a:avLst>
          </a:prstGeom>
          <a:solidFill>
            <a:srgbClr val="9C6D3A"/>
          </a:solidFill>
          <a:ln w="7620">
            <a:solidFill>
              <a:srgbClr val="D1D1C7"/>
            </a:solidFill>
            <a:prstDash val="solid"/>
          </a:ln>
        </p:spPr>
      </p:sp>
      <p:sp>
        <p:nvSpPr>
          <p:cNvPr id="10" name="Text 7"/>
          <p:cNvSpPr/>
          <p:nvPr/>
        </p:nvSpPr>
        <p:spPr>
          <a:xfrm>
            <a:off x="4034631" y="1610419"/>
            <a:ext cx="152400" cy="360958"/>
          </a:xfrm>
          <a:prstGeom prst="rect">
            <a:avLst/>
          </a:prstGeom>
          <a:noFill/>
          <a:ln/>
        </p:spPr>
        <p:txBody>
          <a:bodyPr wrap="none" rtlCol="0" anchor="t"/>
          <a:lstStyle/>
          <a:p>
            <a:pPr algn="ctr">
              <a:lnSpc>
                <a:spcPts val="2843"/>
              </a:lnSpc>
            </a:pPr>
            <a:r>
              <a:rPr lang="en-US" sz="2187" dirty="0">
                <a:solidFill>
                  <a:srgbClr val="272525"/>
                </a:solidFill>
                <a:latin typeface="Georgia" pitchFamily="34" charset="0"/>
                <a:ea typeface="Georgia" pitchFamily="34" charset="-122"/>
                <a:cs typeface="Georgia" pitchFamily="34" charset="-120"/>
              </a:rPr>
              <a:t>2</a:t>
            </a:r>
            <a:endParaRPr lang="en-US" sz="2187" dirty="0"/>
          </a:p>
        </p:txBody>
      </p:sp>
      <p:sp>
        <p:nvSpPr>
          <p:cNvPr id="11" name="Text 8"/>
          <p:cNvSpPr/>
          <p:nvPr/>
        </p:nvSpPr>
        <p:spPr>
          <a:xfrm>
            <a:off x="4504333" y="1640482"/>
            <a:ext cx="2101850" cy="300832"/>
          </a:xfrm>
          <a:prstGeom prst="rect">
            <a:avLst/>
          </a:prstGeom>
          <a:noFill/>
          <a:ln/>
        </p:spPr>
        <p:txBody>
          <a:bodyPr wrap="none" rtlCol="0" anchor="t"/>
          <a:lstStyle/>
          <a:p>
            <a:pPr>
              <a:lnSpc>
                <a:spcPts val="2369"/>
              </a:lnSpc>
            </a:pPr>
            <a:r>
              <a:rPr lang="en-US" sz="1822" dirty="0">
                <a:solidFill>
                  <a:srgbClr val="272525"/>
                </a:solidFill>
                <a:latin typeface="Georgia" pitchFamily="34" charset="0"/>
                <a:ea typeface="Georgia" pitchFamily="34" charset="-122"/>
                <a:cs typeface="Georgia" pitchFamily="34" charset="-120"/>
              </a:rPr>
              <a:t>Potential for Others</a:t>
            </a:r>
            <a:endParaRPr lang="en-US" sz="1822" dirty="0"/>
          </a:p>
        </p:txBody>
      </p:sp>
      <p:sp>
        <p:nvSpPr>
          <p:cNvPr id="12" name="Text 9"/>
          <p:cNvSpPr/>
          <p:nvPr/>
        </p:nvSpPr>
        <p:spPr>
          <a:xfrm>
            <a:off x="4504333" y="2126457"/>
            <a:ext cx="2421334" cy="1665883"/>
          </a:xfrm>
          <a:prstGeom prst="rect">
            <a:avLst/>
          </a:prstGeom>
          <a:noFill/>
          <a:ln/>
        </p:spPr>
        <p:txBody>
          <a:bodyPr wrap="square" rtlCol="0" anchor="t"/>
          <a:lstStyle/>
          <a:p>
            <a:pPr>
              <a:lnSpc>
                <a:spcPts val="2624"/>
              </a:lnSpc>
            </a:pPr>
            <a:r>
              <a:rPr lang="en-US" sz="1458" dirty="0">
                <a:solidFill>
                  <a:srgbClr val="272525"/>
                </a:solidFill>
                <a:latin typeface="Helvetica" pitchFamily="2" charset="0"/>
                <a:ea typeface="Lato" pitchFamily="34" charset="-122"/>
                <a:cs typeface="Lato" pitchFamily="34" charset="-120"/>
              </a:rPr>
              <a:t>Emphasizing the significant potential that exists for other higher education institutions worldwide to gain from similar opportunities</a:t>
            </a:r>
            <a:endParaRPr lang="en-US" sz="1458" dirty="0">
              <a:latin typeface="Helvetica" pitchFamily="2" charset="0"/>
            </a:endParaRPr>
          </a:p>
        </p:txBody>
      </p:sp>
      <p:sp>
        <p:nvSpPr>
          <p:cNvPr id="13" name="Shape 10"/>
          <p:cNvSpPr/>
          <p:nvPr/>
        </p:nvSpPr>
        <p:spPr>
          <a:xfrm>
            <a:off x="509093" y="4900228"/>
            <a:ext cx="416619" cy="416619"/>
          </a:xfrm>
          <a:prstGeom prst="roundRect">
            <a:avLst>
              <a:gd name="adj" fmla="val 10974"/>
            </a:avLst>
          </a:prstGeom>
          <a:solidFill>
            <a:srgbClr val="E0CBB4"/>
          </a:solidFill>
          <a:ln w="7620">
            <a:solidFill>
              <a:srgbClr val="D1D1C7"/>
            </a:solidFill>
            <a:prstDash val="solid"/>
          </a:ln>
        </p:spPr>
      </p:sp>
      <p:sp>
        <p:nvSpPr>
          <p:cNvPr id="14" name="Text 11"/>
          <p:cNvSpPr/>
          <p:nvPr/>
        </p:nvSpPr>
        <p:spPr>
          <a:xfrm>
            <a:off x="516467" y="4850670"/>
            <a:ext cx="386127" cy="429313"/>
          </a:xfrm>
          <a:prstGeom prst="rect">
            <a:avLst/>
          </a:prstGeom>
          <a:noFill/>
          <a:ln/>
        </p:spPr>
        <p:txBody>
          <a:bodyPr wrap="none" rtlCol="0" anchor="t"/>
          <a:lstStyle/>
          <a:p>
            <a:pPr algn="ctr">
              <a:lnSpc>
                <a:spcPts val="2843"/>
              </a:lnSpc>
            </a:pPr>
            <a:r>
              <a:rPr lang="en-US" sz="2187" dirty="0">
                <a:solidFill>
                  <a:srgbClr val="272525"/>
                </a:solidFill>
                <a:latin typeface="Georgia" pitchFamily="34" charset="0"/>
                <a:ea typeface="Georgia" pitchFamily="34" charset="-122"/>
                <a:cs typeface="Georgia" pitchFamily="34" charset="-120"/>
              </a:rPr>
              <a:t>3</a:t>
            </a:r>
            <a:endParaRPr lang="en-US" sz="2187" dirty="0"/>
          </a:p>
        </p:txBody>
      </p:sp>
      <p:sp>
        <p:nvSpPr>
          <p:cNvPr id="15" name="Text 12"/>
          <p:cNvSpPr/>
          <p:nvPr/>
        </p:nvSpPr>
        <p:spPr>
          <a:xfrm>
            <a:off x="1110952" y="4893619"/>
            <a:ext cx="2838450" cy="300832"/>
          </a:xfrm>
          <a:prstGeom prst="rect">
            <a:avLst/>
          </a:prstGeom>
          <a:noFill/>
          <a:ln/>
        </p:spPr>
        <p:txBody>
          <a:bodyPr wrap="none" rtlCol="0" anchor="t"/>
          <a:lstStyle/>
          <a:p>
            <a:pPr>
              <a:lnSpc>
                <a:spcPts val="2369"/>
              </a:lnSpc>
            </a:pPr>
            <a:r>
              <a:rPr lang="en-US" sz="1822" dirty="0">
                <a:solidFill>
                  <a:srgbClr val="272525"/>
                </a:solidFill>
                <a:latin typeface="Georgia" pitchFamily="34" charset="0"/>
                <a:ea typeface="Georgia" pitchFamily="34" charset="-122"/>
                <a:cs typeface="Georgia" pitchFamily="34" charset="-120"/>
              </a:rPr>
              <a:t>Inspiration for Universities</a:t>
            </a:r>
            <a:endParaRPr lang="en-US" sz="1822" dirty="0"/>
          </a:p>
        </p:txBody>
      </p:sp>
      <p:sp>
        <p:nvSpPr>
          <p:cNvPr id="16" name="Text 13"/>
          <p:cNvSpPr/>
          <p:nvPr/>
        </p:nvSpPr>
        <p:spPr>
          <a:xfrm>
            <a:off x="1153319" y="5235200"/>
            <a:ext cx="5629573" cy="1332707"/>
          </a:xfrm>
          <a:prstGeom prst="rect">
            <a:avLst/>
          </a:prstGeom>
          <a:noFill/>
          <a:ln/>
        </p:spPr>
        <p:txBody>
          <a:bodyPr wrap="square" rtlCol="0" anchor="t"/>
          <a:lstStyle/>
          <a:p>
            <a:pPr>
              <a:lnSpc>
                <a:spcPts val="2624"/>
              </a:lnSpc>
            </a:pPr>
            <a:r>
              <a:rPr lang="en-US" sz="1458" dirty="0">
                <a:solidFill>
                  <a:srgbClr val="272525"/>
                </a:solidFill>
                <a:latin typeface="Helvetica" pitchFamily="2" charset="0"/>
                <a:ea typeface="Lato" pitchFamily="34" charset="-122"/>
                <a:cs typeface="Lato" pitchFamily="34" charset="-120"/>
              </a:rPr>
              <a:t>Inspiring universities to adopt major sporting events as a powerful platform for enhancing their reputation, fostering academic collaborations, engaging students, and establishing a legacy that endures</a:t>
            </a:r>
            <a:endParaRPr lang="en-US" sz="1458" dirty="0">
              <a:latin typeface="Helvetica" pitchFamily="2" charset="0"/>
            </a:endParaRPr>
          </a:p>
        </p:txBody>
      </p:sp>
      <p:pic>
        <p:nvPicPr>
          <p:cNvPr id="17" name="Image 1" descr="preencoded.png"/>
          <p:cNvPicPr>
            <a:picLocks noChangeAspect="1"/>
          </p:cNvPicPr>
          <p:nvPr/>
        </p:nvPicPr>
        <p:blipFill>
          <a:blip r:embed="rId4"/>
          <a:stretch>
            <a:fillRect/>
          </a:stretch>
        </p:blipFill>
        <p:spPr>
          <a:xfrm>
            <a:off x="7620000" y="0"/>
            <a:ext cx="4572000" cy="6858000"/>
          </a:xfrm>
          <a:prstGeom prst="rect">
            <a:avLst/>
          </a:prstGeom>
        </p:spPr>
      </p:pic>
    </p:spTree>
    <p:extLst>
      <p:ext uri="{BB962C8B-B14F-4D97-AF65-F5344CB8AC3E}">
        <p14:creationId xmlns:p14="http://schemas.microsoft.com/office/powerpoint/2010/main" val="8385028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19" name="Shape 0"/>
          <p:cNvSpPr/>
          <p:nvPr/>
        </p:nvSpPr>
        <p:spPr>
          <a:xfrm>
            <a:off x="0" y="0"/>
            <a:ext cx="12192000" cy="6858000"/>
          </a:xfrm>
          <a:prstGeom prst="rect">
            <a:avLst/>
          </a:prstGeom>
          <a:solidFill>
            <a:srgbClr val="FFFFFF">
              <a:alpha val="75000"/>
            </a:srgbClr>
          </a:solidFill>
          <a:ln w="7620">
            <a:solidFill>
              <a:srgbClr val="FFFFFF">
                <a:alpha val="64000"/>
              </a:srgbClr>
            </a:solidFill>
            <a:prstDash val="solid"/>
          </a:ln>
        </p:spPr>
      </p:sp>
      <p:sp>
        <p:nvSpPr>
          <p:cNvPr id="20" name="Text 1"/>
          <p:cNvSpPr/>
          <p:nvPr/>
        </p:nvSpPr>
        <p:spPr>
          <a:xfrm>
            <a:off x="665361" y="488455"/>
            <a:ext cx="10861278" cy="1153319"/>
          </a:xfrm>
          <a:prstGeom prst="rect">
            <a:avLst/>
          </a:prstGeom>
          <a:noFill/>
          <a:ln/>
        </p:spPr>
        <p:txBody>
          <a:bodyPr wrap="square" rtlCol="0" anchor="t"/>
          <a:lstStyle/>
          <a:p>
            <a:pPr>
              <a:lnSpc>
                <a:spcPts val="4541"/>
              </a:lnSpc>
            </a:pPr>
            <a:r>
              <a:rPr lang="en-US" sz="3493" dirty="0">
                <a:solidFill>
                  <a:srgbClr val="312F2B"/>
                </a:solidFill>
                <a:latin typeface="Georgia" pitchFamily="34" charset="0"/>
                <a:ea typeface="Georgia" pitchFamily="34" charset="-122"/>
                <a:cs typeface="Georgia" pitchFamily="34" charset="-120"/>
              </a:rPr>
              <a:t>Using Sporting Events as a Platform for University Promotion</a:t>
            </a:r>
            <a:endParaRPr lang="en-US" sz="3493" dirty="0"/>
          </a:p>
        </p:txBody>
      </p:sp>
      <p:sp>
        <p:nvSpPr>
          <p:cNvPr id="21" name="Shape 2"/>
          <p:cNvSpPr/>
          <p:nvPr/>
        </p:nvSpPr>
        <p:spPr>
          <a:xfrm>
            <a:off x="6078340" y="1907878"/>
            <a:ext cx="35421" cy="4461668"/>
          </a:xfrm>
          <a:prstGeom prst="rect">
            <a:avLst/>
          </a:prstGeom>
          <a:solidFill>
            <a:srgbClr val="754200"/>
          </a:solidFill>
          <a:ln/>
        </p:spPr>
      </p:sp>
      <p:sp>
        <p:nvSpPr>
          <p:cNvPr id="22" name="Shape 3"/>
          <p:cNvSpPr/>
          <p:nvPr/>
        </p:nvSpPr>
        <p:spPr>
          <a:xfrm>
            <a:off x="6295578" y="2211735"/>
            <a:ext cx="621010" cy="35421"/>
          </a:xfrm>
          <a:prstGeom prst="rect">
            <a:avLst/>
          </a:prstGeom>
          <a:solidFill>
            <a:srgbClr val="C5A37E"/>
          </a:solidFill>
          <a:ln/>
        </p:spPr>
      </p:sp>
      <p:sp>
        <p:nvSpPr>
          <p:cNvPr id="23" name="Shape 4"/>
          <p:cNvSpPr/>
          <p:nvPr/>
        </p:nvSpPr>
        <p:spPr>
          <a:xfrm>
            <a:off x="5896422" y="2029917"/>
            <a:ext cx="399157" cy="399157"/>
          </a:xfrm>
          <a:prstGeom prst="roundRect">
            <a:avLst>
              <a:gd name="adj" fmla="val 11454"/>
            </a:avLst>
          </a:prstGeom>
          <a:solidFill>
            <a:srgbClr val="C5A37E"/>
          </a:solidFill>
          <a:ln w="7620">
            <a:solidFill>
              <a:srgbClr val="D1D1C7"/>
            </a:solidFill>
            <a:prstDash val="solid"/>
          </a:ln>
        </p:spPr>
      </p:sp>
      <p:sp>
        <p:nvSpPr>
          <p:cNvPr id="24" name="Text 5"/>
          <p:cNvSpPr/>
          <p:nvPr/>
        </p:nvSpPr>
        <p:spPr>
          <a:xfrm>
            <a:off x="6022925" y="2056507"/>
            <a:ext cx="146050" cy="345976"/>
          </a:xfrm>
          <a:prstGeom prst="rect">
            <a:avLst/>
          </a:prstGeom>
          <a:noFill/>
          <a:ln/>
        </p:spPr>
        <p:txBody>
          <a:bodyPr wrap="none" rtlCol="0" anchor="ctr"/>
          <a:lstStyle/>
          <a:p>
            <a:pPr algn="ctr">
              <a:lnSpc>
                <a:spcPts val="2724"/>
              </a:lnSpc>
            </a:pPr>
            <a:r>
              <a:rPr lang="en-US" sz="2096" dirty="0">
                <a:solidFill>
                  <a:srgbClr val="272525"/>
                </a:solidFill>
                <a:latin typeface="Georgia" pitchFamily="34" charset="0"/>
                <a:ea typeface="Georgia" pitchFamily="34" charset="-122"/>
                <a:cs typeface="Georgia" pitchFamily="34" charset="-120"/>
              </a:rPr>
              <a:t>1</a:t>
            </a:r>
            <a:endParaRPr lang="en-US" sz="2096" dirty="0"/>
          </a:p>
        </p:txBody>
      </p:sp>
      <p:sp>
        <p:nvSpPr>
          <p:cNvPr id="25" name="Text 6"/>
          <p:cNvSpPr/>
          <p:nvPr/>
        </p:nvSpPr>
        <p:spPr>
          <a:xfrm>
            <a:off x="7071916" y="2085281"/>
            <a:ext cx="2292350" cy="288330"/>
          </a:xfrm>
          <a:prstGeom prst="rect">
            <a:avLst/>
          </a:prstGeom>
          <a:noFill/>
          <a:ln/>
        </p:spPr>
        <p:txBody>
          <a:bodyPr wrap="none" rtlCol="0" anchor="t"/>
          <a:lstStyle/>
          <a:p>
            <a:pPr>
              <a:lnSpc>
                <a:spcPts val="2271"/>
              </a:lnSpc>
            </a:pPr>
            <a:r>
              <a:rPr lang="en-US" sz="1747" dirty="0">
                <a:solidFill>
                  <a:srgbClr val="272525"/>
                </a:solidFill>
                <a:latin typeface="Georgia" pitchFamily="34" charset="0"/>
                <a:ea typeface="Georgia" pitchFamily="34" charset="-122"/>
                <a:cs typeface="Georgia" pitchFamily="34" charset="-120"/>
              </a:rPr>
              <a:t>Enhancing Reputation</a:t>
            </a:r>
            <a:endParaRPr lang="en-US" sz="1747" dirty="0"/>
          </a:p>
        </p:txBody>
      </p:sp>
      <p:sp>
        <p:nvSpPr>
          <p:cNvPr id="26" name="Text 7"/>
          <p:cNvSpPr/>
          <p:nvPr/>
        </p:nvSpPr>
        <p:spPr>
          <a:xfrm>
            <a:off x="7071916" y="2551013"/>
            <a:ext cx="4454723" cy="638572"/>
          </a:xfrm>
          <a:prstGeom prst="rect">
            <a:avLst/>
          </a:prstGeom>
          <a:noFill/>
          <a:ln/>
        </p:spPr>
        <p:txBody>
          <a:bodyPr wrap="square" rtlCol="0" anchor="t"/>
          <a:lstStyle/>
          <a:p>
            <a:pPr>
              <a:lnSpc>
                <a:spcPts val="2515"/>
              </a:lnSpc>
            </a:pPr>
            <a:r>
              <a:rPr lang="en-US" sz="1397" dirty="0">
                <a:solidFill>
                  <a:srgbClr val="272525"/>
                </a:solidFill>
                <a:latin typeface="Helvetica" pitchFamily="2" charset="0"/>
                <a:ea typeface="Lato" pitchFamily="34" charset="-122"/>
                <a:cs typeface="Lato" pitchFamily="34" charset="-120"/>
              </a:rPr>
              <a:t>Hosting the teams raised QU's profile and attracted new students from around the world.</a:t>
            </a:r>
            <a:endParaRPr lang="en-US" sz="1397" dirty="0">
              <a:latin typeface="Helvetica" pitchFamily="2" charset="0"/>
            </a:endParaRPr>
          </a:p>
        </p:txBody>
      </p:sp>
      <p:sp>
        <p:nvSpPr>
          <p:cNvPr id="27" name="Shape 8"/>
          <p:cNvSpPr/>
          <p:nvPr/>
        </p:nvSpPr>
        <p:spPr>
          <a:xfrm>
            <a:off x="5275412" y="3098850"/>
            <a:ext cx="621010" cy="35421"/>
          </a:xfrm>
          <a:prstGeom prst="rect">
            <a:avLst/>
          </a:prstGeom>
          <a:solidFill>
            <a:srgbClr val="E0CBB4"/>
          </a:solidFill>
          <a:ln/>
        </p:spPr>
      </p:sp>
      <p:sp>
        <p:nvSpPr>
          <p:cNvPr id="28" name="Shape 9"/>
          <p:cNvSpPr/>
          <p:nvPr/>
        </p:nvSpPr>
        <p:spPr>
          <a:xfrm>
            <a:off x="5896422" y="2917032"/>
            <a:ext cx="399157" cy="399157"/>
          </a:xfrm>
          <a:prstGeom prst="roundRect">
            <a:avLst>
              <a:gd name="adj" fmla="val 11454"/>
            </a:avLst>
          </a:prstGeom>
          <a:solidFill>
            <a:srgbClr val="E0CBB4"/>
          </a:solidFill>
          <a:ln w="7620">
            <a:solidFill>
              <a:srgbClr val="D1D1C7"/>
            </a:solidFill>
            <a:prstDash val="solid"/>
          </a:ln>
        </p:spPr>
      </p:sp>
      <p:sp>
        <p:nvSpPr>
          <p:cNvPr id="29" name="Text 10"/>
          <p:cNvSpPr/>
          <p:nvPr/>
        </p:nvSpPr>
        <p:spPr>
          <a:xfrm>
            <a:off x="6022925" y="2905992"/>
            <a:ext cx="146050" cy="345976"/>
          </a:xfrm>
          <a:prstGeom prst="rect">
            <a:avLst/>
          </a:prstGeom>
          <a:noFill/>
          <a:ln/>
        </p:spPr>
        <p:txBody>
          <a:bodyPr wrap="none" rtlCol="0" anchor="t"/>
          <a:lstStyle/>
          <a:p>
            <a:pPr algn="ctr">
              <a:lnSpc>
                <a:spcPts val="2724"/>
              </a:lnSpc>
            </a:pPr>
            <a:r>
              <a:rPr lang="en-US" sz="2096" dirty="0">
                <a:solidFill>
                  <a:srgbClr val="272525"/>
                </a:solidFill>
                <a:latin typeface="Georgia" pitchFamily="34" charset="0"/>
                <a:ea typeface="Georgia" pitchFamily="34" charset="-122"/>
                <a:cs typeface="Georgia" pitchFamily="34" charset="-120"/>
              </a:rPr>
              <a:t>2</a:t>
            </a:r>
            <a:endParaRPr lang="en-US" sz="2096" dirty="0"/>
          </a:p>
        </p:txBody>
      </p:sp>
      <p:sp>
        <p:nvSpPr>
          <p:cNvPr id="30" name="Text 11"/>
          <p:cNvSpPr/>
          <p:nvPr/>
        </p:nvSpPr>
        <p:spPr>
          <a:xfrm>
            <a:off x="2599134" y="2972395"/>
            <a:ext cx="2520950" cy="288330"/>
          </a:xfrm>
          <a:prstGeom prst="rect">
            <a:avLst/>
          </a:prstGeom>
          <a:noFill/>
          <a:ln/>
        </p:spPr>
        <p:txBody>
          <a:bodyPr wrap="none" rtlCol="0" anchor="t"/>
          <a:lstStyle/>
          <a:p>
            <a:pPr algn="r">
              <a:lnSpc>
                <a:spcPts val="2271"/>
              </a:lnSpc>
            </a:pPr>
            <a:r>
              <a:rPr lang="en-US" sz="1747" dirty="0">
                <a:solidFill>
                  <a:srgbClr val="272525"/>
                </a:solidFill>
                <a:latin typeface="Georgia" pitchFamily="34" charset="0"/>
                <a:ea typeface="Georgia" pitchFamily="34" charset="-122"/>
                <a:cs typeface="Georgia" pitchFamily="34" charset="-120"/>
              </a:rPr>
              <a:t>Fostering Collaborations</a:t>
            </a:r>
            <a:endParaRPr lang="en-US" sz="1747" dirty="0"/>
          </a:p>
        </p:txBody>
      </p:sp>
      <p:sp>
        <p:nvSpPr>
          <p:cNvPr id="31" name="Text 12"/>
          <p:cNvSpPr/>
          <p:nvPr/>
        </p:nvSpPr>
        <p:spPr>
          <a:xfrm>
            <a:off x="665361" y="3438129"/>
            <a:ext cx="4454723" cy="957858"/>
          </a:xfrm>
          <a:prstGeom prst="rect">
            <a:avLst/>
          </a:prstGeom>
          <a:noFill/>
          <a:ln/>
        </p:spPr>
        <p:txBody>
          <a:bodyPr wrap="square" rtlCol="0" anchor="t"/>
          <a:lstStyle/>
          <a:p>
            <a:pPr algn="r">
              <a:lnSpc>
                <a:spcPts val="2515"/>
              </a:lnSpc>
            </a:pPr>
            <a:r>
              <a:rPr lang="en-US" sz="1397" dirty="0">
                <a:solidFill>
                  <a:srgbClr val="272525"/>
                </a:solidFill>
                <a:latin typeface="Helvetica" pitchFamily="2" charset="0"/>
                <a:ea typeface="Lato" pitchFamily="34" charset="-122"/>
                <a:cs typeface="Lato" pitchFamily="34" charset="-120"/>
              </a:rPr>
              <a:t>Hosting events and conducting research with experts from other institutions enhanced QU's academic reputation.</a:t>
            </a:r>
            <a:endParaRPr lang="en-US" sz="1397" dirty="0">
              <a:latin typeface="Helvetica" pitchFamily="2" charset="0"/>
            </a:endParaRPr>
          </a:p>
        </p:txBody>
      </p:sp>
      <p:sp>
        <p:nvSpPr>
          <p:cNvPr id="32" name="Shape 13"/>
          <p:cNvSpPr/>
          <p:nvPr/>
        </p:nvSpPr>
        <p:spPr>
          <a:xfrm>
            <a:off x="6295578" y="4076750"/>
            <a:ext cx="621010" cy="35421"/>
          </a:xfrm>
          <a:prstGeom prst="rect">
            <a:avLst/>
          </a:prstGeom>
          <a:solidFill>
            <a:srgbClr val="754200"/>
          </a:solidFill>
          <a:ln/>
        </p:spPr>
      </p:sp>
      <p:sp>
        <p:nvSpPr>
          <p:cNvPr id="33" name="Shape 14"/>
          <p:cNvSpPr/>
          <p:nvPr/>
        </p:nvSpPr>
        <p:spPr>
          <a:xfrm>
            <a:off x="5896422" y="3894932"/>
            <a:ext cx="399157" cy="399157"/>
          </a:xfrm>
          <a:prstGeom prst="roundRect">
            <a:avLst>
              <a:gd name="adj" fmla="val 11454"/>
            </a:avLst>
          </a:prstGeom>
          <a:solidFill>
            <a:srgbClr val="754200"/>
          </a:solidFill>
          <a:ln w="7620">
            <a:solidFill>
              <a:srgbClr val="D1D1C7"/>
            </a:solidFill>
            <a:prstDash val="solid"/>
          </a:ln>
        </p:spPr>
      </p:sp>
      <p:sp>
        <p:nvSpPr>
          <p:cNvPr id="34" name="Text 15"/>
          <p:cNvSpPr/>
          <p:nvPr/>
        </p:nvSpPr>
        <p:spPr>
          <a:xfrm>
            <a:off x="6022925" y="3811896"/>
            <a:ext cx="146050" cy="408564"/>
          </a:xfrm>
          <a:prstGeom prst="rect">
            <a:avLst/>
          </a:prstGeom>
          <a:noFill/>
          <a:ln/>
        </p:spPr>
        <p:txBody>
          <a:bodyPr wrap="none" rtlCol="0" anchor="t"/>
          <a:lstStyle/>
          <a:p>
            <a:pPr algn="ctr">
              <a:lnSpc>
                <a:spcPts val="2724"/>
              </a:lnSpc>
            </a:pPr>
            <a:r>
              <a:rPr lang="en-US" sz="2096" dirty="0">
                <a:solidFill>
                  <a:srgbClr val="272525"/>
                </a:solidFill>
                <a:latin typeface="Georgia" pitchFamily="34" charset="0"/>
                <a:ea typeface="Georgia" pitchFamily="34" charset="-122"/>
                <a:cs typeface="Georgia" pitchFamily="34" charset="-120"/>
              </a:rPr>
              <a:t>3</a:t>
            </a:r>
            <a:endParaRPr lang="en-US" sz="2096" dirty="0"/>
          </a:p>
        </p:txBody>
      </p:sp>
      <p:sp>
        <p:nvSpPr>
          <p:cNvPr id="35" name="Text 16"/>
          <p:cNvSpPr/>
          <p:nvPr/>
        </p:nvSpPr>
        <p:spPr>
          <a:xfrm>
            <a:off x="7071916" y="3950295"/>
            <a:ext cx="1936750" cy="288330"/>
          </a:xfrm>
          <a:prstGeom prst="rect">
            <a:avLst/>
          </a:prstGeom>
          <a:noFill/>
          <a:ln/>
        </p:spPr>
        <p:txBody>
          <a:bodyPr wrap="none" rtlCol="0" anchor="t"/>
          <a:lstStyle/>
          <a:p>
            <a:pPr>
              <a:lnSpc>
                <a:spcPts val="2271"/>
              </a:lnSpc>
            </a:pPr>
            <a:r>
              <a:rPr lang="en-US" sz="1747" dirty="0">
                <a:solidFill>
                  <a:srgbClr val="272525"/>
                </a:solidFill>
                <a:latin typeface="Georgia" pitchFamily="34" charset="0"/>
                <a:ea typeface="Georgia" pitchFamily="34" charset="-122"/>
                <a:cs typeface="Georgia" pitchFamily="34" charset="-120"/>
              </a:rPr>
              <a:t>Engaging Students</a:t>
            </a:r>
            <a:endParaRPr lang="en-US" sz="1747" dirty="0"/>
          </a:p>
        </p:txBody>
      </p:sp>
      <p:sp>
        <p:nvSpPr>
          <p:cNvPr id="36" name="Text 17"/>
          <p:cNvSpPr/>
          <p:nvPr/>
        </p:nvSpPr>
        <p:spPr>
          <a:xfrm>
            <a:off x="7071916" y="4416029"/>
            <a:ext cx="4454723" cy="957858"/>
          </a:xfrm>
          <a:prstGeom prst="rect">
            <a:avLst/>
          </a:prstGeom>
          <a:noFill/>
          <a:ln/>
        </p:spPr>
        <p:txBody>
          <a:bodyPr wrap="square" rtlCol="0" anchor="t"/>
          <a:lstStyle/>
          <a:p>
            <a:pPr>
              <a:lnSpc>
                <a:spcPts val="2515"/>
              </a:lnSpc>
            </a:pPr>
            <a:r>
              <a:rPr lang="en-US" sz="1397" dirty="0">
                <a:solidFill>
                  <a:srgbClr val="272525"/>
                </a:solidFill>
                <a:latin typeface="Helvetica" pitchFamily="2" charset="0"/>
                <a:ea typeface="Lato" pitchFamily="34" charset="-122"/>
                <a:cs typeface="Lato" pitchFamily="34" charset="-120"/>
              </a:rPr>
              <a:t>Students participated in competitions, created artworks, and volunteered during events, fostering a sense of pride and belonging.</a:t>
            </a:r>
            <a:endParaRPr lang="en-US" sz="1397" dirty="0">
              <a:latin typeface="Helvetica" pitchFamily="2" charset="0"/>
            </a:endParaRPr>
          </a:p>
        </p:txBody>
      </p:sp>
      <p:sp>
        <p:nvSpPr>
          <p:cNvPr id="37" name="Shape 18"/>
          <p:cNvSpPr/>
          <p:nvPr/>
        </p:nvSpPr>
        <p:spPr>
          <a:xfrm>
            <a:off x="5275412" y="5054650"/>
            <a:ext cx="621010" cy="35421"/>
          </a:xfrm>
          <a:prstGeom prst="rect">
            <a:avLst/>
          </a:prstGeom>
          <a:solidFill>
            <a:srgbClr val="C5A37E"/>
          </a:solidFill>
          <a:ln/>
        </p:spPr>
      </p:sp>
      <p:sp>
        <p:nvSpPr>
          <p:cNvPr id="38" name="Shape 19"/>
          <p:cNvSpPr/>
          <p:nvPr/>
        </p:nvSpPr>
        <p:spPr>
          <a:xfrm>
            <a:off x="5896422" y="4872832"/>
            <a:ext cx="399157" cy="399157"/>
          </a:xfrm>
          <a:prstGeom prst="roundRect">
            <a:avLst>
              <a:gd name="adj" fmla="val 11454"/>
            </a:avLst>
          </a:prstGeom>
          <a:solidFill>
            <a:srgbClr val="C5A37E"/>
          </a:solidFill>
          <a:ln w="7620">
            <a:solidFill>
              <a:srgbClr val="D1D1C7"/>
            </a:solidFill>
            <a:prstDash val="solid"/>
          </a:ln>
        </p:spPr>
      </p:sp>
      <p:sp>
        <p:nvSpPr>
          <p:cNvPr id="39" name="Text 20"/>
          <p:cNvSpPr/>
          <p:nvPr/>
        </p:nvSpPr>
        <p:spPr>
          <a:xfrm>
            <a:off x="6022925" y="4816387"/>
            <a:ext cx="146050" cy="372566"/>
          </a:xfrm>
          <a:prstGeom prst="rect">
            <a:avLst/>
          </a:prstGeom>
          <a:noFill/>
          <a:ln/>
        </p:spPr>
        <p:txBody>
          <a:bodyPr wrap="none" rtlCol="0" anchor="t"/>
          <a:lstStyle/>
          <a:p>
            <a:pPr algn="ctr">
              <a:lnSpc>
                <a:spcPts val="2724"/>
              </a:lnSpc>
            </a:pPr>
            <a:r>
              <a:rPr lang="en-US" sz="2096" dirty="0">
                <a:solidFill>
                  <a:srgbClr val="272525"/>
                </a:solidFill>
                <a:latin typeface="Georgia" pitchFamily="34" charset="0"/>
                <a:ea typeface="Georgia" pitchFamily="34" charset="-122"/>
                <a:cs typeface="Georgia" pitchFamily="34" charset="-120"/>
              </a:rPr>
              <a:t>4</a:t>
            </a:r>
            <a:endParaRPr lang="en-US" sz="2096" dirty="0"/>
          </a:p>
        </p:txBody>
      </p:sp>
      <p:sp>
        <p:nvSpPr>
          <p:cNvPr id="40" name="Text 21"/>
          <p:cNvSpPr/>
          <p:nvPr/>
        </p:nvSpPr>
        <p:spPr>
          <a:xfrm>
            <a:off x="2916634" y="4928195"/>
            <a:ext cx="2203450" cy="288330"/>
          </a:xfrm>
          <a:prstGeom prst="rect">
            <a:avLst/>
          </a:prstGeom>
          <a:noFill/>
          <a:ln/>
        </p:spPr>
        <p:txBody>
          <a:bodyPr wrap="none" rtlCol="0" anchor="t"/>
          <a:lstStyle/>
          <a:p>
            <a:pPr algn="r">
              <a:lnSpc>
                <a:spcPts val="2271"/>
              </a:lnSpc>
            </a:pPr>
            <a:r>
              <a:rPr lang="en-US" sz="1747" dirty="0">
                <a:solidFill>
                  <a:srgbClr val="272525"/>
                </a:solidFill>
                <a:latin typeface="Georgia" pitchFamily="34" charset="0"/>
                <a:ea typeface="Georgia" pitchFamily="34" charset="-122"/>
                <a:cs typeface="Georgia" pitchFamily="34" charset="-120"/>
              </a:rPr>
              <a:t>Establishing a Legacy</a:t>
            </a:r>
            <a:endParaRPr lang="en-US" sz="1747" dirty="0"/>
          </a:p>
        </p:txBody>
      </p:sp>
      <p:sp>
        <p:nvSpPr>
          <p:cNvPr id="41" name="Text 22"/>
          <p:cNvSpPr/>
          <p:nvPr/>
        </p:nvSpPr>
        <p:spPr>
          <a:xfrm>
            <a:off x="665361" y="5393928"/>
            <a:ext cx="4454723" cy="638572"/>
          </a:xfrm>
          <a:prstGeom prst="rect">
            <a:avLst/>
          </a:prstGeom>
          <a:noFill/>
          <a:ln/>
        </p:spPr>
        <p:txBody>
          <a:bodyPr wrap="square" rtlCol="0" anchor="t"/>
          <a:lstStyle/>
          <a:p>
            <a:pPr algn="r">
              <a:lnSpc>
                <a:spcPts val="2515"/>
              </a:lnSpc>
            </a:pPr>
            <a:r>
              <a:rPr lang="en-US" sz="1333" dirty="0">
                <a:latin typeface="Helvetica" pitchFamily="2" charset="0"/>
              </a:rPr>
              <a:t>The university developed a number of new academic programs and research initiatives that are still in place today</a:t>
            </a:r>
          </a:p>
        </p:txBody>
      </p:sp>
    </p:spTree>
    <p:extLst>
      <p:ext uri="{BB962C8B-B14F-4D97-AF65-F5344CB8AC3E}">
        <p14:creationId xmlns:p14="http://schemas.microsoft.com/office/powerpoint/2010/main" val="30710021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w="7620">
            <a:solidFill>
              <a:srgbClr val="FFFFFF">
                <a:alpha val="64000"/>
              </a:srgbClr>
            </a:solidFill>
            <a:prstDash val="solid"/>
          </a:ln>
        </p:spPr>
      </p:sp>
      <p:pic>
        <p:nvPicPr>
          <p:cNvPr id="4" name="Image 1" descr="preencoded.png"/>
          <p:cNvPicPr>
            <a:picLocks noChangeAspect="1"/>
          </p:cNvPicPr>
          <p:nvPr/>
        </p:nvPicPr>
        <p:blipFill>
          <a:blip r:embed="rId4"/>
          <a:stretch>
            <a:fillRect/>
          </a:stretch>
        </p:blipFill>
        <p:spPr>
          <a:xfrm>
            <a:off x="0" y="0"/>
            <a:ext cx="12192000" cy="2827238"/>
          </a:xfrm>
          <a:prstGeom prst="rect">
            <a:avLst/>
          </a:prstGeom>
        </p:spPr>
      </p:pic>
      <p:sp>
        <p:nvSpPr>
          <p:cNvPr id="5" name="Text 1"/>
          <p:cNvSpPr/>
          <p:nvPr/>
        </p:nvSpPr>
        <p:spPr>
          <a:xfrm>
            <a:off x="694333" y="4870642"/>
            <a:ext cx="10803334" cy="1203523"/>
          </a:xfrm>
          <a:prstGeom prst="rect">
            <a:avLst/>
          </a:prstGeom>
          <a:noFill/>
          <a:ln/>
        </p:spPr>
        <p:txBody>
          <a:bodyPr wrap="square" rtlCol="0" anchor="t"/>
          <a:lstStyle/>
          <a:p>
            <a:pPr algn="ctr">
              <a:lnSpc>
                <a:spcPts val="4738"/>
              </a:lnSpc>
            </a:pPr>
            <a:r>
              <a:rPr lang="en-US" sz="3645" dirty="0">
                <a:solidFill>
                  <a:srgbClr val="312F2B"/>
                </a:solidFill>
                <a:latin typeface="Georgia" pitchFamily="34" charset="0"/>
                <a:ea typeface="Georgia" pitchFamily="34" charset="-122"/>
                <a:cs typeface="Georgia" pitchFamily="34" charset="-120"/>
              </a:rPr>
              <a:t>The Impact of </a:t>
            </a:r>
            <a:r>
              <a:rPr lang="en-US" sz="3645" dirty="0" smtClean="0">
                <a:solidFill>
                  <a:srgbClr val="312F2B"/>
                </a:solidFill>
                <a:latin typeface="Georgia" pitchFamily="34" charset="0"/>
                <a:ea typeface="Georgia" pitchFamily="34" charset="-122"/>
                <a:cs typeface="Georgia" pitchFamily="34" charset="-120"/>
              </a:rPr>
              <a:t>FIFA World Cup 2022 on </a:t>
            </a:r>
            <a:r>
              <a:rPr lang="en-US" sz="3645" dirty="0">
                <a:solidFill>
                  <a:srgbClr val="312F2B"/>
                </a:solidFill>
                <a:latin typeface="Georgia" pitchFamily="34" charset="0"/>
                <a:ea typeface="Georgia" pitchFamily="34" charset="-122"/>
                <a:cs typeface="Georgia" pitchFamily="34" charset="-120"/>
              </a:rPr>
              <a:t>Qatar University</a:t>
            </a:r>
            <a:endParaRPr lang="en-US" sz="3645" dirty="0"/>
          </a:p>
        </p:txBody>
      </p:sp>
      <p:pic>
        <p:nvPicPr>
          <p:cNvPr id="5122" name="Picture 2" descr="Qatar University | World University Rankings |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408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2698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16" name="Shape 0"/>
          <p:cNvSpPr/>
          <p:nvPr/>
        </p:nvSpPr>
        <p:spPr>
          <a:xfrm>
            <a:off x="0" y="0"/>
            <a:ext cx="12192000" cy="6858000"/>
          </a:xfrm>
          <a:prstGeom prst="rect">
            <a:avLst/>
          </a:prstGeom>
          <a:solidFill>
            <a:srgbClr val="FFFFFF">
              <a:alpha val="75000"/>
            </a:srgbClr>
          </a:solidFill>
          <a:ln w="7620">
            <a:solidFill>
              <a:srgbClr val="FFFFFF">
                <a:alpha val="64000"/>
              </a:srgbClr>
            </a:solidFill>
            <a:prstDash val="solid"/>
          </a:ln>
        </p:spPr>
      </p:sp>
      <p:sp>
        <p:nvSpPr>
          <p:cNvPr id="17" name="Text 1"/>
          <p:cNvSpPr/>
          <p:nvPr/>
        </p:nvSpPr>
        <p:spPr>
          <a:xfrm>
            <a:off x="651470" y="634306"/>
            <a:ext cx="4114800" cy="564654"/>
          </a:xfrm>
          <a:prstGeom prst="rect">
            <a:avLst/>
          </a:prstGeom>
          <a:noFill/>
          <a:ln/>
        </p:spPr>
        <p:txBody>
          <a:bodyPr wrap="none" rtlCol="0" anchor="t"/>
          <a:lstStyle/>
          <a:p>
            <a:pPr>
              <a:lnSpc>
                <a:spcPts val="4446"/>
              </a:lnSpc>
            </a:pPr>
            <a:r>
              <a:rPr lang="en-US" sz="3420" dirty="0">
                <a:solidFill>
                  <a:srgbClr val="312F2B"/>
                </a:solidFill>
                <a:latin typeface="Georgia" pitchFamily="34" charset="0"/>
                <a:ea typeface="Georgia" pitchFamily="34" charset="-122"/>
                <a:cs typeface="Georgia" pitchFamily="34" charset="-120"/>
              </a:rPr>
              <a:t>FIFA World Cup 2022</a:t>
            </a:r>
            <a:endParaRPr lang="en-US" sz="3420" dirty="0"/>
          </a:p>
        </p:txBody>
      </p:sp>
      <p:sp>
        <p:nvSpPr>
          <p:cNvPr id="19" name="Text 2"/>
          <p:cNvSpPr/>
          <p:nvPr/>
        </p:nvSpPr>
        <p:spPr>
          <a:xfrm>
            <a:off x="1951792" y="4629267"/>
            <a:ext cx="2216150" cy="282278"/>
          </a:xfrm>
          <a:prstGeom prst="rect">
            <a:avLst/>
          </a:prstGeom>
          <a:noFill/>
          <a:ln/>
        </p:spPr>
        <p:txBody>
          <a:bodyPr wrap="none" rtlCol="0" anchor="t"/>
          <a:lstStyle/>
          <a:p>
            <a:pPr algn="ctr">
              <a:lnSpc>
                <a:spcPts val="2223"/>
              </a:lnSpc>
            </a:pPr>
            <a:r>
              <a:rPr lang="en-US" sz="2000" dirty="0">
                <a:solidFill>
                  <a:srgbClr val="312F2B"/>
                </a:solidFill>
                <a:latin typeface="Georgia" pitchFamily="34" charset="0"/>
                <a:ea typeface="Georgia" pitchFamily="34" charset="-122"/>
                <a:cs typeface="Georgia" pitchFamily="34" charset="-120"/>
              </a:rPr>
              <a:t>A Unique Opportunity</a:t>
            </a:r>
            <a:endParaRPr lang="en-US" sz="2000" dirty="0"/>
          </a:p>
        </p:txBody>
      </p:sp>
      <p:pic>
        <p:nvPicPr>
          <p:cNvPr id="21" name="Image 2" descr="preencoded.png"/>
          <p:cNvPicPr>
            <a:picLocks noChangeAspect="1"/>
          </p:cNvPicPr>
          <p:nvPr/>
        </p:nvPicPr>
        <p:blipFill>
          <a:blip r:embed="rId4"/>
          <a:stretch>
            <a:fillRect/>
          </a:stretch>
        </p:blipFill>
        <p:spPr>
          <a:xfrm>
            <a:off x="7596702" y="2106279"/>
            <a:ext cx="2258616" cy="2258616"/>
          </a:xfrm>
          <a:prstGeom prst="rect">
            <a:avLst/>
          </a:prstGeom>
        </p:spPr>
      </p:pic>
      <p:sp>
        <p:nvSpPr>
          <p:cNvPr id="22" name="Text 4"/>
          <p:cNvSpPr/>
          <p:nvPr/>
        </p:nvSpPr>
        <p:spPr>
          <a:xfrm>
            <a:off x="7646834" y="4629266"/>
            <a:ext cx="2241550" cy="282278"/>
          </a:xfrm>
          <a:prstGeom prst="rect">
            <a:avLst/>
          </a:prstGeom>
          <a:noFill/>
          <a:ln/>
        </p:spPr>
        <p:txBody>
          <a:bodyPr wrap="none" rtlCol="0" anchor="t"/>
          <a:lstStyle/>
          <a:p>
            <a:pPr algn="ctr">
              <a:lnSpc>
                <a:spcPts val="2223"/>
              </a:lnSpc>
            </a:pPr>
            <a:r>
              <a:rPr lang="en-US" sz="2000" dirty="0">
                <a:solidFill>
                  <a:srgbClr val="312F2B"/>
                </a:solidFill>
                <a:latin typeface="Georgia" pitchFamily="34" charset="0"/>
                <a:ea typeface="Georgia" pitchFamily="34" charset="-122"/>
                <a:cs typeface="Georgia" pitchFamily="34" charset="-120"/>
              </a:rPr>
              <a:t>A Global Conversation</a:t>
            </a:r>
            <a:endParaRPr lang="en-US" sz="2000" dirty="0"/>
          </a:p>
        </p:txBody>
      </p:sp>
      <p:sp>
        <p:nvSpPr>
          <p:cNvPr id="23" name="Text 5"/>
          <p:cNvSpPr/>
          <p:nvPr/>
        </p:nvSpPr>
        <p:spPr>
          <a:xfrm>
            <a:off x="6574452" y="4190193"/>
            <a:ext cx="4303117" cy="1875830"/>
          </a:xfrm>
          <a:prstGeom prst="rect">
            <a:avLst/>
          </a:prstGeom>
          <a:noFill/>
          <a:ln/>
        </p:spPr>
        <p:txBody>
          <a:bodyPr wrap="square" rtlCol="0" anchor="t"/>
          <a:lstStyle/>
          <a:p>
            <a:pPr algn="ctr">
              <a:lnSpc>
                <a:spcPts val="2462"/>
              </a:lnSpc>
            </a:pPr>
            <a:endParaRPr lang="en-US" sz="1368" dirty="0">
              <a:latin typeface="Helvetica" pitchFamily="2" charset="0"/>
            </a:endParaRPr>
          </a:p>
        </p:txBody>
      </p:sp>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l="8700" b="931"/>
          <a:stretch/>
        </p:blipFill>
        <p:spPr>
          <a:xfrm>
            <a:off x="1647818" y="2127292"/>
            <a:ext cx="2824098" cy="2237603"/>
          </a:xfrm>
          <a:prstGeom prst="rect">
            <a:avLst/>
          </a:prstGeom>
        </p:spPr>
      </p:pic>
      <p:sp>
        <p:nvSpPr>
          <p:cNvPr id="14" name="Rectangle 13"/>
          <p:cNvSpPr/>
          <p:nvPr/>
        </p:nvSpPr>
        <p:spPr>
          <a:xfrm>
            <a:off x="0" y="3889829"/>
            <a:ext cx="12424229" cy="2968171"/>
          </a:xfrm>
          <a:prstGeom prst="rect">
            <a:avLst/>
          </a:prstGeom>
          <a:blipFill dpi="0" rotWithShape="1">
            <a:blip r:embed="rId6">
              <a:alphaModFix amt="2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63470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12" name="Shape 0"/>
          <p:cNvSpPr/>
          <p:nvPr/>
        </p:nvSpPr>
        <p:spPr>
          <a:xfrm>
            <a:off x="0" y="0"/>
            <a:ext cx="12192000" cy="6858000"/>
          </a:xfrm>
          <a:prstGeom prst="rect">
            <a:avLst/>
          </a:prstGeom>
          <a:solidFill>
            <a:srgbClr val="FFFFFF">
              <a:alpha val="75000"/>
            </a:srgbClr>
          </a:solidFill>
          <a:ln w="7620">
            <a:solidFill>
              <a:srgbClr val="FFFFFF">
                <a:alpha val="64000"/>
              </a:srgbClr>
            </a:solidFill>
            <a:prstDash val="solid"/>
          </a:ln>
        </p:spPr>
      </p:sp>
      <p:sp>
        <p:nvSpPr>
          <p:cNvPr id="13" name="Text 1"/>
          <p:cNvSpPr/>
          <p:nvPr/>
        </p:nvSpPr>
        <p:spPr>
          <a:xfrm>
            <a:off x="1069975" y="583044"/>
            <a:ext cx="10052050" cy="601762"/>
          </a:xfrm>
          <a:prstGeom prst="rect">
            <a:avLst/>
          </a:prstGeom>
          <a:noFill/>
          <a:ln/>
        </p:spPr>
        <p:txBody>
          <a:bodyPr wrap="none" rtlCol="0" anchor="t"/>
          <a:lstStyle/>
          <a:p>
            <a:pPr algn="ctr">
              <a:lnSpc>
                <a:spcPts val="4738"/>
              </a:lnSpc>
            </a:pPr>
            <a:r>
              <a:rPr lang="en-US" sz="3645" dirty="0">
                <a:solidFill>
                  <a:srgbClr val="312F2B"/>
                </a:solidFill>
                <a:latin typeface="Georgia" pitchFamily="34" charset="0"/>
                <a:ea typeface="Georgia" pitchFamily="34" charset="-122"/>
                <a:cs typeface="Georgia" pitchFamily="34" charset="-120"/>
              </a:rPr>
              <a:t>Enhancing Reputation through Media Exposure</a:t>
            </a:r>
            <a:endParaRPr lang="en-US" sz="3645" dirty="0"/>
          </a:p>
        </p:txBody>
      </p:sp>
      <p:sp>
        <p:nvSpPr>
          <p:cNvPr id="14" name="Rectangle 13"/>
          <p:cNvSpPr/>
          <p:nvPr/>
        </p:nvSpPr>
        <p:spPr>
          <a:xfrm>
            <a:off x="0" y="3889829"/>
            <a:ext cx="12424229" cy="2968171"/>
          </a:xfrm>
          <a:prstGeom prst="rect">
            <a:avLst/>
          </a:prstGeom>
          <a:blipFill dpi="0" rotWithShape="1">
            <a:blip r:embed="rId4">
              <a:alphaModFix amt="2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5386" y="1444688"/>
            <a:ext cx="2736639" cy="395451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975" y="1458796"/>
            <a:ext cx="5928401" cy="3940407"/>
          </a:xfrm>
          <a:prstGeom prst="rect">
            <a:avLst/>
          </a:prstGeom>
        </p:spPr>
      </p:pic>
    </p:spTree>
    <p:extLst>
      <p:ext uri="{BB962C8B-B14F-4D97-AF65-F5344CB8AC3E}">
        <p14:creationId xmlns:p14="http://schemas.microsoft.com/office/powerpoint/2010/main" val="23016397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07573"/>
          </a:xfrm>
          <a:prstGeom prst="rect">
            <a:avLst/>
          </a:prstGeom>
        </p:spPr>
      </p:pic>
      <p:sp>
        <p:nvSpPr>
          <p:cNvPr id="3" name="Shape 0"/>
          <p:cNvSpPr/>
          <p:nvPr/>
        </p:nvSpPr>
        <p:spPr>
          <a:xfrm>
            <a:off x="0" y="0"/>
            <a:ext cx="12192000" cy="6858000"/>
          </a:xfrm>
          <a:prstGeom prst="rect">
            <a:avLst/>
          </a:prstGeom>
          <a:solidFill>
            <a:srgbClr val="FFFFFF">
              <a:alpha val="75000"/>
            </a:srgbClr>
          </a:solidFill>
          <a:ln w="7620">
            <a:solidFill>
              <a:srgbClr val="FFFFFF">
                <a:alpha val="64000"/>
              </a:srgbClr>
            </a:solidFill>
            <a:prstDash val="solid"/>
          </a:ln>
        </p:spPr>
      </p:sp>
      <p:sp>
        <p:nvSpPr>
          <p:cNvPr id="4" name="Text 1"/>
          <p:cNvSpPr/>
          <p:nvPr/>
        </p:nvSpPr>
        <p:spPr>
          <a:xfrm>
            <a:off x="597992" y="721237"/>
            <a:ext cx="4616450" cy="514409"/>
          </a:xfrm>
          <a:prstGeom prst="rect">
            <a:avLst/>
          </a:prstGeom>
          <a:noFill/>
          <a:ln/>
        </p:spPr>
        <p:txBody>
          <a:bodyPr wrap="none" rtlCol="0" anchor="t"/>
          <a:lstStyle/>
          <a:p>
            <a:pPr>
              <a:lnSpc>
                <a:spcPts val="4081"/>
              </a:lnSpc>
            </a:pPr>
            <a:r>
              <a:rPr lang="en-US" sz="3139" dirty="0" smtClean="0">
                <a:solidFill>
                  <a:srgbClr val="312F2B"/>
                </a:solidFill>
                <a:latin typeface="Georgia" pitchFamily="34" charset="0"/>
                <a:ea typeface="Georgia" pitchFamily="34" charset="-122"/>
                <a:cs typeface="Georgia" pitchFamily="34" charset="-120"/>
              </a:rPr>
              <a:t>Enhancing the Academic </a:t>
            </a:r>
            <a:r>
              <a:rPr lang="en-US" sz="3139" dirty="0">
                <a:solidFill>
                  <a:srgbClr val="312F2B"/>
                </a:solidFill>
                <a:latin typeface="Georgia" pitchFamily="34" charset="0"/>
                <a:ea typeface="Georgia" pitchFamily="34" charset="-122"/>
                <a:cs typeface="Georgia" pitchFamily="34" charset="-120"/>
              </a:rPr>
              <a:t>Collaborations</a:t>
            </a:r>
            <a:endParaRPr lang="en-US" sz="3139" dirty="0"/>
          </a:p>
        </p:txBody>
      </p:sp>
      <p:sp>
        <p:nvSpPr>
          <p:cNvPr id="5" name="Shape 2"/>
          <p:cNvSpPr/>
          <p:nvPr/>
        </p:nvSpPr>
        <p:spPr>
          <a:xfrm>
            <a:off x="597992" y="3835071"/>
            <a:ext cx="10996018" cy="31615"/>
          </a:xfrm>
          <a:prstGeom prst="rect">
            <a:avLst/>
          </a:prstGeom>
          <a:solidFill>
            <a:srgbClr val="9C6D3A"/>
          </a:solidFill>
          <a:ln/>
        </p:spPr>
      </p:sp>
      <p:sp>
        <p:nvSpPr>
          <p:cNvPr id="6" name="Shape 3"/>
          <p:cNvSpPr/>
          <p:nvPr/>
        </p:nvSpPr>
        <p:spPr>
          <a:xfrm>
            <a:off x="2361556" y="3835022"/>
            <a:ext cx="31849" cy="554002"/>
          </a:xfrm>
          <a:prstGeom prst="rect">
            <a:avLst/>
          </a:prstGeom>
          <a:solidFill>
            <a:srgbClr val="E0CBB4"/>
          </a:solidFill>
          <a:ln/>
        </p:spPr>
      </p:sp>
      <p:sp>
        <p:nvSpPr>
          <p:cNvPr id="7" name="Shape 4"/>
          <p:cNvSpPr/>
          <p:nvPr/>
        </p:nvSpPr>
        <p:spPr>
          <a:xfrm>
            <a:off x="2198093" y="3657052"/>
            <a:ext cx="358775" cy="356137"/>
          </a:xfrm>
          <a:prstGeom prst="roundRect">
            <a:avLst>
              <a:gd name="adj" fmla="val 12838"/>
            </a:avLst>
          </a:prstGeom>
          <a:solidFill>
            <a:srgbClr val="E0CBB4"/>
          </a:solidFill>
          <a:ln w="7620">
            <a:solidFill>
              <a:srgbClr val="D1D1C7"/>
            </a:solidFill>
            <a:prstDash val="solid"/>
          </a:ln>
        </p:spPr>
      </p:sp>
      <p:sp>
        <p:nvSpPr>
          <p:cNvPr id="8" name="Text 5"/>
          <p:cNvSpPr/>
          <p:nvPr/>
        </p:nvSpPr>
        <p:spPr>
          <a:xfrm>
            <a:off x="2310805" y="3657052"/>
            <a:ext cx="133250" cy="332401"/>
          </a:xfrm>
          <a:prstGeom prst="rect">
            <a:avLst/>
          </a:prstGeom>
          <a:noFill/>
          <a:ln/>
        </p:spPr>
        <p:txBody>
          <a:bodyPr wrap="none" rtlCol="0" anchor="t"/>
          <a:lstStyle/>
          <a:p>
            <a:pPr algn="ctr">
              <a:lnSpc>
                <a:spcPts val="2448"/>
              </a:lnSpc>
            </a:pPr>
            <a:r>
              <a:rPr lang="en-US" sz="1883" dirty="0">
                <a:solidFill>
                  <a:srgbClr val="272525"/>
                </a:solidFill>
                <a:latin typeface="Georgia" pitchFamily="34" charset="0"/>
                <a:ea typeface="Georgia" pitchFamily="34" charset="-122"/>
                <a:cs typeface="Georgia" pitchFamily="34" charset="-120"/>
              </a:rPr>
              <a:t>1</a:t>
            </a:r>
            <a:endParaRPr lang="en-US" sz="1883" dirty="0"/>
          </a:p>
        </p:txBody>
      </p:sp>
      <p:sp>
        <p:nvSpPr>
          <p:cNvPr id="9" name="Text 6"/>
          <p:cNvSpPr/>
          <p:nvPr/>
        </p:nvSpPr>
        <p:spPr>
          <a:xfrm>
            <a:off x="1066205" y="4547345"/>
            <a:ext cx="2622550" cy="257155"/>
          </a:xfrm>
          <a:prstGeom prst="rect">
            <a:avLst/>
          </a:prstGeom>
          <a:noFill/>
          <a:ln/>
        </p:spPr>
        <p:txBody>
          <a:bodyPr wrap="none" rtlCol="0" anchor="t"/>
          <a:lstStyle/>
          <a:p>
            <a:pPr algn="ctr">
              <a:lnSpc>
                <a:spcPts val="2041"/>
              </a:lnSpc>
            </a:pPr>
            <a:r>
              <a:rPr lang="en-US" sz="1570" dirty="0">
                <a:solidFill>
                  <a:srgbClr val="272525"/>
                </a:solidFill>
                <a:latin typeface="Georgia" pitchFamily="34" charset="0"/>
                <a:ea typeface="Georgia" pitchFamily="34" charset="-122"/>
                <a:cs typeface="Georgia" pitchFamily="34" charset="-120"/>
              </a:rPr>
              <a:t>Conferences and Workshops</a:t>
            </a:r>
            <a:endParaRPr lang="en-US" sz="1570" dirty="0"/>
          </a:p>
        </p:txBody>
      </p:sp>
      <p:sp>
        <p:nvSpPr>
          <p:cNvPr id="10" name="Text 7"/>
          <p:cNvSpPr/>
          <p:nvPr/>
        </p:nvSpPr>
        <p:spPr>
          <a:xfrm>
            <a:off x="757436" y="4946916"/>
            <a:ext cx="3240088" cy="1139323"/>
          </a:xfrm>
          <a:prstGeom prst="rect">
            <a:avLst/>
          </a:prstGeom>
          <a:noFill/>
          <a:ln/>
        </p:spPr>
        <p:txBody>
          <a:bodyPr wrap="square" rtlCol="0" anchor="t"/>
          <a:lstStyle/>
          <a:p>
            <a:pPr algn="ctr">
              <a:lnSpc>
                <a:spcPts val="2260"/>
              </a:lnSpc>
            </a:pPr>
            <a:r>
              <a:rPr lang="en-US" sz="1256" dirty="0">
                <a:solidFill>
                  <a:srgbClr val="272525"/>
                </a:solidFill>
                <a:latin typeface="Helvetica" pitchFamily="2" charset="0"/>
                <a:ea typeface="Lato" pitchFamily="34" charset="-122"/>
                <a:cs typeface="Lato" pitchFamily="34" charset="-120"/>
              </a:rPr>
              <a:t>The university hosted various events and workshops for academic collaborations discussing the economic and social impact of the World Cup.</a:t>
            </a:r>
            <a:endParaRPr lang="en-US" sz="1256" dirty="0">
              <a:latin typeface="Helvetica" pitchFamily="2" charset="0"/>
            </a:endParaRPr>
          </a:p>
        </p:txBody>
      </p:sp>
      <p:sp>
        <p:nvSpPr>
          <p:cNvPr id="11" name="Shape 8"/>
          <p:cNvSpPr/>
          <p:nvPr/>
        </p:nvSpPr>
        <p:spPr>
          <a:xfrm>
            <a:off x="4220716" y="3281118"/>
            <a:ext cx="31849" cy="554002"/>
          </a:xfrm>
          <a:prstGeom prst="rect">
            <a:avLst/>
          </a:prstGeom>
          <a:solidFill>
            <a:srgbClr val="C5A37E"/>
          </a:solidFill>
          <a:ln/>
        </p:spPr>
      </p:sp>
      <p:sp>
        <p:nvSpPr>
          <p:cNvPr id="12" name="Shape 9"/>
          <p:cNvSpPr/>
          <p:nvPr/>
        </p:nvSpPr>
        <p:spPr>
          <a:xfrm>
            <a:off x="4057253" y="3657052"/>
            <a:ext cx="358775" cy="356137"/>
          </a:xfrm>
          <a:prstGeom prst="roundRect">
            <a:avLst>
              <a:gd name="adj" fmla="val 12838"/>
            </a:avLst>
          </a:prstGeom>
          <a:solidFill>
            <a:srgbClr val="C5A37E"/>
          </a:solidFill>
          <a:ln w="7620">
            <a:solidFill>
              <a:srgbClr val="D1D1C7"/>
            </a:solidFill>
            <a:prstDash val="solid"/>
          </a:ln>
        </p:spPr>
      </p:sp>
      <p:sp>
        <p:nvSpPr>
          <p:cNvPr id="13" name="Text 10"/>
          <p:cNvSpPr/>
          <p:nvPr/>
        </p:nvSpPr>
        <p:spPr>
          <a:xfrm>
            <a:off x="4139852" y="3627408"/>
            <a:ext cx="163464" cy="362045"/>
          </a:xfrm>
          <a:prstGeom prst="rect">
            <a:avLst/>
          </a:prstGeom>
          <a:noFill/>
          <a:ln/>
        </p:spPr>
        <p:txBody>
          <a:bodyPr wrap="none" rtlCol="0" anchor="t"/>
          <a:lstStyle/>
          <a:p>
            <a:pPr algn="ctr">
              <a:lnSpc>
                <a:spcPts val="2448"/>
              </a:lnSpc>
            </a:pPr>
            <a:r>
              <a:rPr lang="en-US" sz="1883" dirty="0">
                <a:solidFill>
                  <a:srgbClr val="272525"/>
                </a:solidFill>
                <a:latin typeface="Georgia" pitchFamily="34" charset="0"/>
                <a:ea typeface="Georgia" pitchFamily="34" charset="-122"/>
                <a:cs typeface="Georgia" pitchFamily="34" charset="-120"/>
              </a:rPr>
              <a:t>2</a:t>
            </a:r>
            <a:endParaRPr lang="en-US" sz="1883" dirty="0"/>
          </a:p>
        </p:txBody>
      </p:sp>
      <p:sp>
        <p:nvSpPr>
          <p:cNvPr id="14" name="Text 11"/>
          <p:cNvSpPr/>
          <p:nvPr/>
        </p:nvSpPr>
        <p:spPr>
          <a:xfrm>
            <a:off x="3153966" y="1583903"/>
            <a:ext cx="2165350" cy="257155"/>
          </a:xfrm>
          <a:prstGeom prst="rect">
            <a:avLst/>
          </a:prstGeom>
          <a:noFill/>
          <a:ln/>
        </p:spPr>
        <p:txBody>
          <a:bodyPr wrap="none" rtlCol="0" anchor="t"/>
          <a:lstStyle/>
          <a:p>
            <a:pPr algn="ctr">
              <a:lnSpc>
                <a:spcPts val="2041"/>
              </a:lnSpc>
            </a:pPr>
            <a:r>
              <a:rPr lang="en-US" sz="1570" dirty="0">
                <a:solidFill>
                  <a:srgbClr val="272525"/>
                </a:solidFill>
                <a:latin typeface="Georgia" pitchFamily="34" charset="0"/>
                <a:ea typeface="Georgia" pitchFamily="34" charset="-122"/>
                <a:cs typeface="Georgia" pitchFamily="34" charset="-120"/>
              </a:rPr>
              <a:t>Research Collaboration</a:t>
            </a:r>
            <a:endParaRPr lang="en-US" sz="1570" dirty="0"/>
          </a:p>
        </p:txBody>
      </p:sp>
      <p:sp>
        <p:nvSpPr>
          <p:cNvPr id="15" name="Text 12"/>
          <p:cNvSpPr/>
          <p:nvPr/>
        </p:nvSpPr>
        <p:spPr>
          <a:xfrm>
            <a:off x="2616597" y="1983474"/>
            <a:ext cx="3240187" cy="1139323"/>
          </a:xfrm>
          <a:prstGeom prst="rect">
            <a:avLst/>
          </a:prstGeom>
          <a:noFill/>
          <a:ln/>
        </p:spPr>
        <p:txBody>
          <a:bodyPr wrap="square" rtlCol="0" anchor="t"/>
          <a:lstStyle/>
          <a:p>
            <a:pPr algn="ctr">
              <a:lnSpc>
                <a:spcPts val="2260"/>
              </a:lnSpc>
            </a:pPr>
            <a:r>
              <a:rPr lang="en-US" sz="1256" dirty="0">
                <a:solidFill>
                  <a:srgbClr val="272525"/>
                </a:solidFill>
                <a:latin typeface="Helvetica" pitchFamily="2" charset="0"/>
                <a:ea typeface="Lato" pitchFamily="34" charset="-122"/>
                <a:cs typeface="Lato" pitchFamily="34" charset="-120"/>
              </a:rPr>
              <a:t>The university partnered with numerous organizations and institutions to research topics such as sustainability, health, environment and innovative technologies</a:t>
            </a:r>
            <a:endParaRPr lang="en-US" sz="1256" dirty="0">
              <a:latin typeface="Helvetica" pitchFamily="2" charset="0"/>
            </a:endParaRPr>
          </a:p>
        </p:txBody>
      </p:sp>
      <p:sp>
        <p:nvSpPr>
          <p:cNvPr id="16" name="Shape 13"/>
          <p:cNvSpPr/>
          <p:nvPr/>
        </p:nvSpPr>
        <p:spPr>
          <a:xfrm>
            <a:off x="6079976" y="3835022"/>
            <a:ext cx="31849" cy="554002"/>
          </a:xfrm>
          <a:prstGeom prst="rect">
            <a:avLst/>
          </a:prstGeom>
          <a:solidFill>
            <a:srgbClr val="C5A37E"/>
          </a:solidFill>
          <a:ln>
            <a:noFill/>
          </a:ln>
        </p:spPr>
      </p:sp>
      <p:sp>
        <p:nvSpPr>
          <p:cNvPr id="17" name="Shape 14"/>
          <p:cNvSpPr/>
          <p:nvPr/>
        </p:nvSpPr>
        <p:spPr>
          <a:xfrm>
            <a:off x="5916513" y="3657052"/>
            <a:ext cx="358775" cy="356137"/>
          </a:xfrm>
          <a:prstGeom prst="roundRect">
            <a:avLst>
              <a:gd name="adj" fmla="val 12838"/>
            </a:avLst>
          </a:prstGeom>
          <a:solidFill>
            <a:srgbClr val="C5A37E"/>
          </a:solidFill>
          <a:ln w="7620">
            <a:solidFill>
              <a:srgbClr val="D1D1C7"/>
            </a:solidFill>
            <a:prstDash val="solid"/>
          </a:ln>
        </p:spPr>
      </p:sp>
      <p:sp>
        <p:nvSpPr>
          <p:cNvPr id="18" name="Text 15"/>
          <p:cNvSpPr/>
          <p:nvPr/>
        </p:nvSpPr>
        <p:spPr>
          <a:xfrm>
            <a:off x="6029226" y="3606626"/>
            <a:ext cx="133350" cy="382828"/>
          </a:xfrm>
          <a:prstGeom prst="rect">
            <a:avLst/>
          </a:prstGeom>
          <a:noFill/>
          <a:ln/>
        </p:spPr>
        <p:txBody>
          <a:bodyPr wrap="none" rtlCol="0" anchor="t"/>
          <a:lstStyle/>
          <a:p>
            <a:pPr algn="ctr">
              <a:lnSpc>
                <a:spcPts val="2448"/>
              </a:lnSpc>
            </a:pPr>
            <a:r>
              <a:rPr lang="en-US" sz="1883" dirty="0">
                <a:solidFill>
                  <a:srgbClr val="272525"/>
                </a:solidFill>
                <a:latin typeface="Georgia" pitchFamily="34" charset="0"/>
                <a:ea typeface="Georgia" pitchFamily="34" charset="-122"/>
                <a:cs typeface="Georgia" pitchFamily="34" charset="-120"/>
              </a:rPr>
              <a:t>3</a:t>
            </a:r>
            <a:endParaRPr lang="en-US" sz="1883" dirty="0"/>
          </a:p>
        </p:txBody>
      </p:sp>
      <p:sp>
        <p:nvSpPr>
          <p:cNvPr id="19" name="Text 16"/>
          <p:cNvSpPr/>
          <p:nvPr/>
        </p:nvSpPr>
        <p:spPr>
          <a:xfrm>
            <a:off x="4952901" y="4547345"/>
            <a:ext cx="2286000" cy="257155"/>
          </a:xfrm>
          <a:prstGeom prst="rect">
            <a:avLst/>
          </a:prstGeom>
          <a:noFill/>
          <a:ln/>
        </p:spPr>
        <p:txBody>
          <a:bodyPr wrap="none" rtlCol="0" anchor="t"/>
          <a:lstStyle/>
          <a:p>
            <a:pPr algn="ctr">
              <a:lnSpc>
                <a:spcPts val="2041"/>
              </a:lnSpc>
            </a:pPr>
            <a:r>
              <a:rPr lang="en-US" sz="1570" dirty="0">
                <a:solidFill>
                  <a:srgbClr val="272525"/>
                </a:solidFill>
                <a:latin typeface="Georgia" pitchFamily="34" charset="0"/>
                <a:ea typeface="Georgia" pitchFamily="34" charset="-122"/>
                <a:cs typeface="Georgia" pitchFamily="34" charset="-120"/>
              </a:rPr>
              <a:t>Education Opportunities</a:t>
            </a:r>
            <a:endParaRPr lang="en-US" sz="1570" dirty="0"/>
          </a:p>
        </p:txBody>
      </p:sp>
      <p:sp>
        <p:nvSpPr>
          <p:cNvPr id="20" name="Text 17"/>
          <p:cNvSpPr/>
          <p:nvPr/>
        </p:nvSpPr>
        <p:spPr>
          <a:xfrm>
            <a:off x="4475857" y="4946916"/>
            <a:ext cx="3240187" cy="1139323"/>
          </a:xfrm>
          <a:prstGeom prst="rect">
            <a:avLst/>
          </a:prstGeom>
          <a:noFill/>
          <a:ln/>
        </p:spPr>
        <p:txBody>
          <a:bodyPr wrap="square" rtlCol="0" anchor="t"/>
          <a:lstStyle/>
          <a:p>
            <a:pPr algn="ctr">
              <a:lnSpc>
                <a:spcPts val="2260"/>
              </a:lnSpc>
            </a:pPr>
            <a:r>
              <a:rPr lang="en-US" sz="1256" dirty="0">
                <a:solidFill>
                  <a:srgbClr val="272525"/>
                </a:solidFill>
                <a:latin typeface="Helvetica" pitchFamily="2" charset="0"/>
                <a:ea typeface="Lato" pitchFamily="34" charset="-122"/>
                <a:cs typeface="Lato" pitchFamily="34" charset="-120"/>
              </a:rPr>
              <a:t>These collaborations strengthened academic reputation of QU and gave students the opportunity to learn from experts from other organizations.</a:t>
            </a:r>
            <a:endParaRPr lang="en-US" sz="1256" dirty="0">
              <a:latin typeface="Helvetica" pitchFamily="2" charset="0"/>
            </a:endParaRPr>
          </a:p>
        </p:txBody>
      </p:sp>
      <p:sp>
        <p:nvSpPr>
          <p:cNvPr id="21" name="Shape 18"/>
          <p:cNvSpPr/>
          <p:nvPr/>
        </p:nvSpPr>
        <p:spPr>
          <a:xfrm>
            <a:off x="7939237" y="3281118"/>
            <a:ext cx="31849" cy="554002"/>
          </a:xfrm>
          <a:prstGeom prst="rect">
            <a:avLst/>
          </a:prstGeom>
          <a:solidFill>
            <a:srgbClr val="9C6D3A"/>
          </a:solidFill>
          <a:ln>
            <a:noFill/>
          </a:ln>
        </p:spPr>
      </p:sp>
      <p:sp>
        <p:nvSpPr>
          <p:cNvPr id="22" name="Shape 19"/>
          <p:cNvSpPr/>
          <p:nvPr/>
        </p:nvSpPr>
        <p:spPr>
          <a:xfrm>
            <a:off x="7775773" y="3677834"/>
            <a:ext cx="358775" cy="356137"/>
          </a:xfrm>
          <a:prstGeom prst="roundRect">
            <a:avLst>
              <a:gd name="adj" fmla="val 12838"/>
            </a:avLst>
          </a:prstGeom>
          <a:solidFill>
            <a:srgbClr val="9C6D3A"/>
          </a:solidFill>
          <a:ln w="7620">
            <a:noFill/>
            <a:prstDash val="solid"/>
          </a:ln>
        </p:spPr>
      </p:sp>
      <p:sp>
        <p:nvSpPr>
          <p:cNvPr id="23" name="Text 20"/>
          <p:cNvSpPr/>
          <p:nvPr/>
        </p:nvSpPr>
        <p:spPr>
          <a:xfrm>
            <a:off x="7888486" y="3627408"/>
            <a:ext cx="133350" cy="362046"/>
          </a:xfrm>
          <a:prstGeom prst="rect">
            <a:avLst/>
          </a:prstGeom>
          <a:noFill/>
          <a:ln/>
        </p:spPr>
        <p:txBody>
          <a:bodyPr wrap="none" rtlCol="0" anchor="t"/>
          <a:lstStyle/>
          <a:p>
            <a:pPr algn="ctr">
              <a:lnSpc>
                <a:spcPts val="2448"/>
              </a:lnSpc>
            </a:pPr>
            <a:r>
              <a:rPr lang="en-US" sz="1883" dirty="0">
                <a:solidFill>
                  <a:srgbClr val="272525"/>
                </a:solidFill>
                <a:latin typeface="Georgia" pitchFamily="34" charset="0"/>
                <a:ea typeface="Georgia" pitchFamily="34" charset="-122"/>
                <a:cs typeface="Georgia" pitchFamily="34" charset="-120"/>
              </a:rPr>
              <a:t>4</a:t>
            </a:r>
            <a:endParaRPr lang="en-US" sz="1883" dirty="0"/>
          </a:p>
        </p:txBody>
      </p:sp>
      <p:sp>
        <p:nvSpPr>
          <p:cNvPr id="24" name="Text 21"/>
          <p:cNvSpPr/>
          <p:nvPr/>
        </p:nvSpPr>
        <p:spPr>
          <a:xfrm>
            <a:off x="6834386" y="1583903"/>
            <a:ext cx="2241550" cy="257155"/>
          </a:xfrm>
          <a:prstGeom prst="rect">
            <a:avLst/>
          </a:prstGeom>
          <a:noFill/>
          <a:ln/>
        </p:spPr>
        <p:txBody>
          <a:bodyPr wrap="none" rtlCol="0" anchor="t"/>
          <a:lstStyle/>
          <a:p>
            <a:pPr algn="ctr">
              <a:lnSpc>
                <a:spcPts val="2041"/>
              </a:lnSpc>
            </a:pPr>
            <a:r>
              <a:rPr lang="en-US" sz="1570" dirty="0">
                <a:solidFill>
                  <a:srgbClr val="272525"/>
                </a:solidFill>
                <a:latin typeface="Georgia" pitchFamily="34" charset="0"/>
                <a:ea typeface="Georgia" pitchFamily="34" charset="-122"/>
                <a:cs typeface="Georgia" pitchFamily="34" charset="-120"/>
              </a:rPr>
              <a:t>Papers and Publications</a:t>
            </a:r>
            <a:endParaRPr lang="en-US" sz="1570" dirty="0"/>
          </a:p>
        </p:txBody>
      </p:sp>
      <p:sp>
        <p:nvSpPr>
          <p:cNvPr id="25" name="Text 22"/>
          <p:cNvSpPr/>
          <p:nvPr/>
        </p:nvSpPr>
        <p:spPr>
          <a:xfrm>
            <a:off x="6335117" y="1983474"/>
            <a:ext cx="3240187" cy="1139323"/>
          </a:xfrm>
          <a:prstGeom prst="rect">
            <a:avLst/>
          </a:prstGeom>
          <a:noFill/>
          <a:ln/>
        </p:spPr>
        <p:txBody>
          <a:bodyPr wrap="square" rtlCol="0" anchor="t"/>
          <a:lstStyle/>
          <a:p>
            <a:pPr algn="ctr">
              <a:lnSpc>
                <a:spcPts val="2260"/>
              </a:lnSpc>
            </a:pPr>
            <a:r>
              <a:rPr lang="en-US" sz="1256" dirty="0">
                <a:solidFill>
                  <a:srgbClr val="272525"/>
                </a:solidFill>
                <a:latin typeface="Helvetica" pitchFamily="2" charset="0"/>
                <a:ea typeface="Lato" pitchFamily="34" charset="-122"/>
                <a:cs typeface="Lato" pitchFamily="34" charset="-120"/>
              </a:rPr>
              <a:t>QU published over 120 academic research papers on World Cup-related topics, cementing its reputation as a leader in sports studies.</a:t>
            </a:r>
            <a:endParaRPr lang="en-US" sz="1256" dirty="0">
              <a:latin typeface="Helvetica" pitchFamily="2" charset="0"/>
            </a:endParaRPr>
          </a:p>
        </p:txBody>
      </p:sp>
      <p:sp>
        <p:nvSpPr>
          <p:cNvPr id="26" name="Shape 23"/>
          <p:cNvSpPr/>
          <p:nvPr/>
        </p:nvSpPr>
        <p:spPr>
          <a:xfrm>
            <a:off x="9798497" y="3835022"/>
            <a:ext cx="31849" cy="554002"/>
          </a:xfrm>
          <a:prstGeom prst="rect">
            <a:avLst/>
          </a:prstGeom>
          <a:solidFill>
            <a:srgbClr val="E0CBB4"/>
          </a:solidFill>
          <a:ln>
            <a:noFill/>
          </a:ln>
        </p:spPr>
      </p:sp>
      <p:sp>
        <p:nvSpPr>
          <p:cNvPr id="27" name="Shape 24"/>
          <p:cNvSpPr/>
          <p:nvPr/>
        </p:nvSpPr>
        <p:spPr>
          <a:xfrm>
            <a:off x="9634933" y="3765122"/>
            <a:ext cx="358775" cy="356137"/>
          </a:xfrm>
          <a:prstGeom prst="roundRect">
            <a:avLst>
              <a:gd name="adj" fmla="val 12838"/>
            </a:avLst>
          </a:prstGeom>
          <a:solidFill>
            <a:srgbClr val="E0CBB4"/>
          </a:solidFill>
          <a:ln w="7620">
            <a:noFill/>
            <a:prstDash val="solid"/>
          </a:ln>
        </p:spPr>
      </p:sp>
      <p:sp>
        <p:nvSpPr>
          <p:cNvPr id="28" name="Text 25"/>
          <p:cNvSpPr/>
          <p:nvPr/>
        </p:nvSpPr>
        <p:spPr>
          <a:xfrm>
            <a:off x="9747746" y="3763916"/>
            <a:ext cx="133350" cy="308665"/>
          </a:xfrm>
          <a:prstGeom prst="rect">
            <a:avLst/>
          </a:prstGeom>
          <a:noFill/>
          <a:ln/>
        </p:spPr>
        <p:txBody>
          <a:bodyPr wrap="none" rtlCol="0" anchor="t"/>
          <a:lstStyle/>
          <a:p>
            <a:pPr algn="ctr">
              <a:lnSpc>
                <a:spcPts val="2448"/>
              </a:lnSpc>
            </a:pPr>
            <a:r>
              <a:rPr lang="en-US" sz="1883" dirty="0">
                <a:solidFill>
                  <a:srgbClr val="272525"/>
                </a:solidFill>
                <a:latin typeface="Georgia" pitchFamily="34" charset="0"/>
                <a:ea typeface="Georgia" pitchFamily="34" charset="-122"/>
                <a:cs typeface="Georgia" pitchFamily="34" charset="-120"/>
              </a:rPr>
              <a:t>5</a:t>
            </a:r>
            <a:endParaRPr lang="en-US" sz="1883" dirty="0"/>
          </a:p>
        </p:txBody>
      </p:sp>
      <p:sp>
        <p:nvSpPr>
          <p:cNvPr id="29" name="Text 26"/>
          <p:cNvSpPr/>
          <p:nvPr/>
        </p:nvSpPr>
        <p:spPr>
          <a:xfrm>
            <a:off x="9011146" y="4547345"/>
            <a:ext cx="1606550" cy="257155"/>
          </a:xfrm>
          <a:prstGeom prst="rect">
            <a:avLst/>
          </a:prstGeom>
          <a:noFill/>
          <a:ln/>
        </p:spPr>
        <p:txBody>
          <a:bodyPr wrap="none" rtlCol="0" anchor="t"/>
          <a:lstStyle/>
          <a:p>
            <a:pPr algn="ctr">
              <a:lnSpc>
                <a:spcPts val="2041"/>
              </a:lnSpc>
            </a:pPr>
            <a:r>
              <a:rPr lang="en-US" sz="1570" dirty="0">
                <a:solidFill>
                  <a:srgbClr val="272525"/>
                </a:solidFill>
                <a:latin typeface="Georgia" pitchFamily="34" charset="0"/>
                <a:ea typeface="Georgia" pitchFamily="34" charset="-122"/>
                <a:cs typeface="Georgia" pitchFamily="34" charset="-120"/>
              </a:rPr>
              <a:t>Research funding</a:t>
            </a:r>
            <a:endParaRPr lang="en-US" sz="1570" dirty="0"/>
          </a:p>
        </p:txBody>
      </p:sp>
      <p:sp>
        <p:nvSpPr>
          <p:cNvPr id="30" name="Text 27"/>
          <p:cNvSpPr/>
          <p:nvPr/>
        </p:nvSpPr>
        <p:spPr>
          <a:xfrm>
            <a:off x="8194377" y="4946916"/>
            <a:ext cx="3240187" cy="854493"/>
          </a:xfrm>
          <a:prstGeom prst="rect">
            <a:avLst/>
          </a:prstGeom>
          <a:noFill/>
          <a:ln/>
        </p:spPr>
        <p:txBody>
          <a:bodyPr wrap="square" rtlCol="0" anchor="t"/>
          <a:lstStyle/>
          <a:p>
            <a:pPr algn="ctr">
              <a:lnSpc>
                <a:spcPts val="2260"/>
              </a:lnSpc>
            </a:pPr>
            <a:r>
              <a:rPr lang="en-US" sz="1256" dirty="0">
                <a:solidFill>
                  <a:srgbClr val="272525"/>
                </a:solidFill>
                <a:latin typeface="Helvetica" pitchFamily="2" charset="0"/>
                <a:ea typeface="Lato" pitchFamily="34" charset="-122"/>
                <a:cs typeface="Lato" pitchFamily="34" charset="-120"/>
              </a:rPr>
              <a:t>Over 20 internal and external research projects on topics and innovations related to the FIFA World have been</a:t>
            </a:r>
            <a:r>
              <a:rPr lang="en-US" sz="1256" i="1" dirty="0">
                <a:solidFill>
                  <a:srgbClr val="272525"/>
                </a:solidFill>
                <a:latin typeface="Helvetica" pitchFamily="2" charset="0"/>
                <a:ea typeface="Lato" pitchFamily="34" charset="-122"/>
                <a:cs typeface="Lato" pitchFamily="34" charset="-120"/>
              </a:rPr>
              <a:t> funded until </a:t>
            </a:r>
            <a:r>
              <a:rPr lang="en-US" sz="1256" i="1" dirty="0" smtClean="0">
                <a:solidFill>
                  <a:srgbClr val="272525"/>
                </a:solidFill>
                <a:latin typeface="Helvetica" pitchFamily="2" charset="0"/>
                <a:ea typeface="Lato" pitchFamily="34" charset="-122"/>
                <a:cs typeface="Lato" pitchFamily="34" charset="-120"/>
              </a:rPr>
              <a:t>2023</a:t>
            </a:r>
            <a:endParaRPr lang="en-US" sz="1256" dirty="0">
              <a:latin typeface="Helvetica" pitchFamily="2" charset="0"/>
            </a:endParaRPr>
          </a:p>
        </p:txBody>
      </p:sp>
    </p:spTree>
    <p:extLst>
      <p:ext uri="{BB962C8B-B14F-4D97-AF65-F5344CB8AC3E}">
        <p14:creationId xmlns:p14="http://schemas.microsoft.com/office/powerpoint/2010/main" val="13193945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1880AEC61F954E9318AA572AE84589" ma:contentTypeVersion="9" ma:contentTypeDescription="Create a new document." ma:contentTypeScope="" ma:versionID="a2d16f27bee1a4f9aea7d3ee5f6d8283">
  <xsd:schema xmlns:xsd="http://www.w3.org/2001/XMLSchema" xmlns:xs="http://www.w3.org/2001/XMLSchema" xmlns:p="http://schemas.microsoft.com/office/2006/metadata/properties" xmlns:ns3="f324a0ff-5518-4b3f-8d0f-30c34c6d5dbf" targetNamespace="http://schemas.microsoft.com/office/2006/metadata/properties" ma:root="true" ma:fieldsID="2a2698cb280ee74f52af3f79e4bd7423" ns3:_="">
    <xsd:import namespace="f324a0ff-5518-4b3f-8d0f-30c34c6d5db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4a0ff-5518-4b3f-8d0f-30c34c6d5d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EC2072F-7271-44D9-B544-64588CA781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4a0ff-5518-4b3f-8d0f-30c34c6d5d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EEAB1CD-F271-4A8A-95C2-B8416007DE5C}">
  <ds:schemaRefs>
    <ds:schemaRef ds:uri="http://schemas.microsoft.com/sharepoint/v3/contenttype/forms"/>
  </ds:schemaRefs>
</ds:datastoreItem>
</file>

<file path=customXml/itemProps3.xml><?xml version="1.0" encoding="utf-8"?>
<ds:datastoreItem xmlns:ds="http://schemas.openxmlformats.org/officeDocument/2006/customXml" ds:itemID="{9583D8DF-ECE5-4746-BC08-80340962633E}">
  <ds:schemaRefs>
    <ds:schemaRef ds:uri="f324a0ff-5518-4b3f-8d0f-30c34c6d5dbf"/>
    <ds:schemaRef ds:uri="http://schemas.openxmlformats.org/package/2006/metadata/core-properties"/>
    <ds:schemaRef ds:uri="http://purl.org/dc/elements/1.1/"/>
    <ds:schemaRef ds:uri="http://www.w3.org/XML/1998/namespace"/>
    <ds:schemaRef ds:uri="http://purl.org/dc/dcmitype/"/>
    <ds:schemaRef ds:uri="http://schemas.microsoft.com/office/2006/documentManagement/types"/>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342</TotalTime>
  <Words>2027</Words>
  <Application>Microsoft Office PowerPoint</Application>
  <PresentationFormat>Widescreen</PresentationFormat>
  <Paragraphs>150</Paragraphs>
  <Slides>18</Slides>
  <Notes>16</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Georgia</vt:lpstr>
      <vt:lpstr>Helvetica</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Shikha Darwish A H Al-Emadi</dc:creator>
  <cp:lastModifiedBy>Shikha Darwish A H Al-Emadi</cp:lastModifiedBy>
  <cp:revision>50</cp:revision>
  <dcterms:created xsi:type="dcterms:W3CDTF">2023-06-25T09:40:43Z</dcterms:created>
  <dcterms:modified xsi:type="dcterms:W3CDTF">2023-07-20T05:34:21Z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0x010100131880AEC61F954E9318AA572AE84589</vt:lpwstr>
  </property>
</Properties>
</file>